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Fira Sans Extra Condensed Medium"/>
      <p:regular r:id="rId44"/>
      <p:bold r:id="rId45"/>
      <p:italic r:id="rId46"/>
      <p:boldItalic r:id="rId47"/>
    </p:embeddedFont>
    <p:embeddedFont>
      <p:font typeface="Roboto Condensed"/>
      <p:regular r:id="rId48"/>
      <p:bold r:id="rId49"/>
      <p:italic r:id="rId50"/>
      <p:boldItalic r:id="rId51"/>
    </p:embeddedFont>
    <p:embeddedFont>
      <p:font typeface="Squada One"/>
      <p:regular r:id="rId52"/>
    </p:embeddedFont>
    <p:embeddedFont>
      <p:font typeface="Roboto Condensed Light"/>
      <p:regular r:id="rId53"/>
      <p:bold r:id="rId54"/>
      <p:italic r:id="rId55"/>
      <p:boldItalic r:id="rId56"/>
    </p:embeddedFont>
    <p:embeddedFont>
      <p:font typeface="Exo 2"/>
      <p:regular r:id="rId57"/>
      <p:bold r:id="rId58"/>
      <p:italic r:id="rId59"/>
      <p:boldItalic r:id="rId60"/>
    </p:embeddedFont>
    <p:embeddedFont>
      <p:font typeface="Source Sans Pr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FiraSansExtraCondensedMedium-regular.fntdata"/><Relationship Id="rId43" Type="http://schemas.openxmlformats.org/officeDocument/2006/relationships/slide" Target="slides/slide39.xml"/><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regular.fntdata"/><Relationship Id="rId47" Type="http://schemas.openxmlformats.org/officeDocument/2006/relationships/font" Target="fonts/FiraSansExtraCondensedMedium-boldItalic.fntdata"/><Relationship Id="rId49" Type="http://schemas.openxmlformats.org/officeDocument/2006/relationships/font" Target="fonts/RobotoCondens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ourceSansPro-bold.fntdata"/><Relationship Id="rId61" Type="http://schemas.openxmlformats.org/officeDocument/2006/relationships/font" Target="fonts/SourceSansPro-regular.fntdata"/><Relationship Id="rId20" Type="http://schemas.openxmlformats.org/officeDocument/2006/relationships/slide" Target="slides/slide16.xml"/><Relationship Id="rId64" Type="http://schemas.openxmlformats.org/officeDocument/2006/relationships/font" Target="fonts/SourceSansPro-boldItalic.fntdata"/><Relationship Id="rId63" Type="http://schemas.openxmlformats.org/officeDocument/2006/relationships/font" Target="fonts/SourceSansPr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Exo2-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boldItalic.fntdata"/><Relationship Id="rId50" Type="http://schemas.openxmlformats.org/officeDocument/2006/relationships/font" Target="fonts/RobotoCondensed-italic.fntdata"/><Relationship Id="rId53" Type="http://schemas.openxmlformats.org/officeDocument/2006/relationships/font" Target="fonts/RobotoCondensedLight-regular.fntdata"/><Relationship Id="rId52" Type="http://schemas.openxmlformats.org/officeDocument/2006/relationships/font" Target="fonts/SquadaOne-regular.fntdata"/><Relationship Id="rId11" Type="http://schemas.openxmlformats.org/officeDocument/2006/relationships/slide" Target="slides/slide7.xml"/><Relationship Id="rId55" Type="http://schemas.openxmlformats.org/officeDocument/2006/relationships/font" Target="fonts/RobotoCondensedLight-italic.fntdata"/><Relationship Id="rId10" Type="http://schemas.openxmlformats.org/officeDocument/2006/relationships/slide" Target="slides/slide6.xml"/><Relationship Id="rId54" Type="http://schemas.openxmlformats.org/officeDocument/2006/relationships/font" Target="fonts/RobotoCondensedLight-bold.fntdata"/><Relationship Id="rId13" Type="http://schemas.openxmlformats.org/officeDocument/2006/relationships/slide" Target="slides/slide9.xml"/><Relationship Id="rId57" Type="http://schemas.openxmlformats.org/officeDocument/2006/relationships/font" Target="fonts/Exo2-regular.fntdata"/><Relationship Id="rId12" Type="http://schemas.openxmlformats.org/officeDocument/2006/relationships/slide" Target="slides/slide8.xml"/><Relationship Id="rId56" Type="http://schemas.openxmlformats.org/officeDocument/2006/relationships/font" Target="fonts/RobotoCondensedLight-boldItalic.fntdata"/><Relationship Id="rId15" Type="http://schemas.openxmlformats.org/officeDocument/2006/relationships/slide" Target="slides/slide11.xml"/><Relationship Id="rId59" Type="http://schemas.openxmlformats.org/officeDocument/2006/relationships/font" Target="fonts/Exo2-italic.fntdata"/><Relationship Id="rId14" Type="http://schemas.openxmlformats.org/officeDocument/2006/relationships/slide" Target="slides/slide10.xml"/><Relationship Id="rId58" Type="http://schemas.openxmlformats.org/officeDocument/2006/relationships/font" Target="fonts/Exo2-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ifesto.co.uk/user-story-mapping/" TargetMode="External"/><Relationship Id="rId3" Type="http://schemas.openxmlformats.org/officeDocument/2006/relationships/hyperlink" Target="http://www.jpattonassociates.com/wp-content/uploads/2015/03/story_mapping.pdf" TargetMode="External"/><Relationship Id="rId4" Type="http://schemas.openxmlformats.org/officeDocument/2006/relationships/hyperlink" Target="https://plan.io/blog/user-story-mapping/" TargetMode="External"/><Relationship Id="rId5" Type="http://schemas.openxmlformats.org/officeDocument/2006/relationships/hyperlink" Target="https://www.visual-paradigm.com/guide/agile-software-development/what-is-user-story-mapping/" TargetMode="External"/><Relationship Id="rId6" Type="http://schemas.openxmlformats.org/officeDocument/2006/relationships/hyperlink" Target="https://medium.com/@alonsus91/5-pasos-para-construir-nuestro-user-story-mapping-2674be8aeb6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ifesto.co.uk/user-story-mapping/" TargetMode="External"/><Relationship Id="rId3" Type="http://schemas.openxmlformats.org/officeDocument/2006/relationships/hyperlink" Target="http://www.jpattonassociates.com/wp-content/uploads/2015/03/story_mapping.pdf" TargetMode="External"/><Relationship Id="rId4" Type="http://schemas.openxmlformats.org/officeDocument/2006/relationships/hyperlink" Target="https://plan.io/blog/user-story-mapping/" TargetMode="External"/><Relationship Id="rId5" Type="http://schemas.openxmlformats.org/officeDocument/2006/relationships/hyperlink" Target="https://www.visual-paradigm.com/guide/agile-software-development/what-is-user-story-mapping/" TargetMode="External"/><Relationship Id="rId6" Type="http://schemas.openxmlformats.org/officeDocument/2006/relationships/hyperlink" Target="https://medium.com/@alonsus91/5-pasos-para-construir-nuestro-user-story-mapping-2674be8aeb6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ifesto.co.uk/user-story-mapping/" TargetMode="External"/><Relationship Id="rId3" Type="http://schemas.openxmlformats.org/officeDocument/2006/relationships/hyperlink" Target="http://www.jpattonassociates.com/wp-content/uploads/2015/03/story_mapping.pdf" TargetMode="External"/><Relationship Id="rId4" Type="http://schemas.openxmlformats.org/officeDocument/2006/relationships/hyperlink" Target="https://plan.io/blog/user-story-mapping/" TargetMode="External"/><Relationship Id="rId5" Type="http://schemas.openxmlformats.org/officeDocument/2006/relationships/hyperlink" Target="https://www.visual-paradigm.com/guide/agile-software-development/what-is-user-story-mapping/" TargetMode="External"/><Relationship Id="rId6" Type="http://schemas.openxmlformats.org/officeDocument/2006/relationships/hyperlink" Target="https://medium.com/@alonsus91/5-pasos-para-construir-nuestro-user-story-mapping-2674be8aeb6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nifesto.co.uk/user-story-mapping/" TargetMode="External"/><Relationship Id="rId3" Type="http://schemas.openxmlformats.org/officeDocument/2006/relationships/hyperlink" Target="http://www.jpattonassociates.com/wp-content/uploads/2015/03/story_mapping.pdf" TargetMode="External"/><Relationship Id="rId4" Type="http://schemas.openxmlformats.org/officeDocument/2006/relationships/hyperlink" Target="https://plan.io/blog/user-story-mapping/" TargetMode="External"/><Relationship Id="rId5" Type="http://schemas.openxmlformats.org/officeDocument/2006/relationships/hyperlink" Target="https://www.visual-paradigm.com/guide/agile-software-development/what-is-user-story-mapping/" TargetMode="External"/><Relationship Id="rId6" Type="http://schemas.openxmlformats.org/officeDocument/2006/relationships/hyperlink" Target="https://medium.com/@alonsus91/5-pasos-para-construir-nuestro-user-story-mapping-2674be8aeb6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Inmates-Are-Running-Asylum-Products/dp/0672326140" TargetMode="External"/><Relationship Id="rId3" Type="http://schemas.openxmlformats.org/officeDocument/2006/relationships/hyperlink" Target="https://svpg.com/personas-for-product-management/" TargetMode="External"/><Relationship Id="rId4" Type="http://schemas.openxmlformats.org/officeDocument/2006/relationships/hyperlink" Target="https://svpg.com/personas-for-product-management-2/"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Inmates-Are-Running-Asylum-Products/dp/0672326140" TargetMode="External"/><Relationship Id="rId3" Type="http://schemas.openxmlformats.org/officeDocument/2006/relationships/hyperlink" Target="https://svpg.com/personas-for-product-management/" TargetMode="External"/><Relationship Id="rId4" Type="http://schemas.openxmlformats.org/officeDocument/2006/relationships/hyperlink" Target="https://svpg.com/personas-for-product-management-2/"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Inmates-Are-Running-Asylum-Products/dp/0672326140" TargetMode="External"/><Relationship Id="rId3" Type="http://schemas.openxmlformats.org/officeDocument/2006/relationships/hyperlink" Target="https://svpg.com/personas-for-product-management/" TargetMode="External"/><Relationship Id="rId4" Type="http://schemas.openxmlformats.org/officeDocument/2006/relationships/hyperlink" Target="https://svpg.com/personas-for-product-management-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Inmates-Are-Running-Asylum-Products/dp/0672326140" TargetMode="External"/><Relationship Id="rId3" Type="http://schemas.openxmlformats.org/officeDocument/2006/relationships/hyperlink" Target="https://svpg.com/personas-for-product-management/" TargetMode="External"/><Relationship Id="rId4" Type="http://schemas.openxmlformats.org/officeDocument/2006/relationships/hyperlink" Target="https://svpg.com/personas-for-product-management-2/"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b69e9cf8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6b69e9cf8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79206388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79206388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79206388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79206388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we want to reduce cost and efforts of not valuable ideas we need to ensure that we validate the value earlier than the delivery dates. Ideas could be tested and validated by PO with designer or engineers before being developed.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79206388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79206388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79206388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7920638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838095"/>
                </a:solidFill>
                <a:hlinkClick r:id="rId2"/>
              </a:rPr>
              <a:t>https://manifesto.co.uk/user-story-mapping/</a:t>
            </a:r>
            <a:endParaRPr/>
          </a:p>
          <a:p>
            <a:pPr indent="0" lvl="0" marL="0" rtl="0" algn="l">
              <a:spcBef>
                <a:spcPts val="0"/>
              </a:spcBef>
              <a:spcAft>
                <a:spcPts val="0"/>
              </a:spcAft>
              <a:buNone/>
            </a:pPr>
            <a:r>
              <a:rPr lang="en" u="sng">
                <a:solidFill>
                  <a:srgbClr val="838095"/>
                </a:solidFill>
                <a:hlinkClick r:id="rId3"/>
              </a:rPr>
              <a:t>http://www.jpattonassociates.com/wp-content/uploads/2015/03/story_mapping.pdf</a:t>
            </a:r>
            <a:endParaRPr/>
          </a:p>
          <a:p>
            <a:pPr indent="0" lvl="0" marL="0" rtl="0" algn="l">
              <a:spcBef>
                <a:spcPts val="0"/>
              </a:spcBef>
              <a:spcAft>
                <a:spcPts val="0"/>
              </a:spcAft>
              <a:buNone/>
            </a:pPr>
            <a:r>
              <a:rPr lang="en" u="sng">
                <a:solidFill>
                  <a:srgbClr val="838095"/>
                </a:solidFill>
                <a:hlinkClick r:id="rId4"/>
              </a:rPr>
              <a:t>https://plan.io/blog/user-story-mapping/</a:t>
            </a:r>
            <a:endParaRPr/>
          </a:p>
          <a:p>
            <a:pPr indent="0" lvl="0" marL="0" rtl="0" algn="l">
              <a:spcBef>
                <a:spcPts val="0"/>
              </a:spcBef>
              <a:spcAft>
                <a:spcPts val="0"/>
              </a:spcAft>
              <a:buNone/>
            </a:pPr>
            <a:r>
              <a:rPr lang="en" u="sng">
                <a:solidFill>
                  <a:srgbClr val="838095"/>
                </a:solidFill>
                <a:hlinkClick r:id="rId5"/>
              </a:rPr>
              <a:t>https://www.visual-paradigm.com/guide/agile-software-development/what-is-user-story-mapping/</a:t>
            </a:r>
            <a:endParaRPr/>
          </a:p>
          <a:p>
            <a:pPr indent="0" lvl="0" marL="0" rtl="0" algn="l">
              <a:spcBef>
                <a:spcPts val="0"/>
              </a:spcBef>
              <a:spcAft>
                <a:spcPts val="0"/>
              </a:spcAft>
              <a:buNone/>
            </a:pPr>
            <a:r>
              <a:rPr lang="en" u="sng">
                <a:solidFill>
                  <a:srgbClr val="838095"/>
                </a:solidFill>
                <a:hlinkClick r:id="rId6"/>
              </a:rPr>
              <a:t>https://medium.com/@alonsus91/5-pasos-para-construir-nuestro-user-story-mapping-2674be8aeb60</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79206388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79206388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838095"/>
                </a:solidFill>
                <a:hlinkClick r:id="rId2"/>
              </a:rPr>
              <a:t>https://manifesto.co.uk/user-story-mapping/</a:t>
            </a:r>
            <a:endParaRPr/>
          </a:p>
          <a:p>
            <a:pPr indent="0" lvl="0" marL="0" rtl="0" algn="l">
              <a:spcBef>
                <a:spcPts val="0"/>
              </a:spcBef>
              <a:spcAft>
                <a:spcPts val="0"/>
              </a:spcAft>
              <a:buNone/>
            </a:pPr>
            <a:r>
              <a:rPr lang="en" u="sng">
                <a:solidFill>
                  <a:srgbClr val="838095"/>
                </a:solidFill>
                <a:hlinkClick r:id="rId3"/>
              </a:rPr>
              <a:t>http://www.jpattonassociates.com/wp-content/uploads/2015/03/story_mapping.pdf</a:t>
            </a:r>
            <a:endParaRPr/>
          </a:p>
          <a:p>
            <a:pPr indent="0" lvl="0" marL="0" rtl="0" algn="l">
              <a:spcBef>
                <a:spcPts val="0"/>
              </a:spcBef>
              <a:spcAft>
                <a:spcPts val="0"/>
              </a:spcAft>
              <a:buNone/>
            </a:pPr>
            <a:r>
              <a:rPr lang="en" u="sng">
                <a:solidFill>
                  <a:srgbClr val="838095"/>
                </a:solidFill>
                <a:hlinkClick r:id="rId4"/>
              </a:rPr>
              <a:t>https://plan.io/blog/user-story-mapping/</a:t>
            </a:r>
            <a:endParaRPr/>
          </a:p>
          <a:p>
            <a:pPr indent="0" lvl="0" marL="0" rtl="0" algn="l">
              <a:spcBef>
                <a:spcPts val="0"/>
              </a:spcBef>
              <a:spcAft>
                <a:spcPts val="0"/>
              </a:spcAft>
              <a:buNone/>
            </a:pPr>
            <a:r>
              <a:rPr lang="en" u="sng">
                <a:solidFill>
                  <a:srgbClr val="838095"/>
                </a:solidFill>
                <a:hlinkClick r:id="rId5"/>
              </a:rPr>
              <a:t>https://www.visual-paradigm.com/guide/agile-software-development/what-is-user-story-mapping/</a:t>
            </a:r>
            <a:endParaRPr/>
          </a:p>
          <a:p>
            <a:pPr indent="0" lvl="0" marL="0" rtl="0" algn="l">
              <a:spcBef>
                <a:spcPts val="0"/>
              </a:spcBef>
              <a:spcAft>
                <a:spcPts val="0"/>
              </a:spcAft>
              <a:buNone/>
            </a:pPr>
            <a:r>
              <a:rPr lang="en" u="sng">
                <a:solidFill>
                  <a:srgbClr val="838095"/>
                </a:solidFill>
                <a:hlinkClick r:id="rId6"/>
              </a:rPr>
              <a:t>https://medium.com/@alonsus91/5-pasos-para-construir-nuestro-user-story-mapping-2674be8aeb60</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79206388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79206388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838095"/>
                </a:solidFill>
                <a:hlinkClick r:id="rId2"/>
              </a:rPr>
              <a:t>https://manifesto.co.uk/user-story-mapping/</a:t>
            </a:r>
            <a:endParaRPr/>
          </a:p>
          <a:p>
            <a:pPr indent="0" lvl="0" marL="0" rtl="0" algn="l">
              <a:spcBef>
                <a:spcPts val="0"/>
              </a:spcBef>
              <a:spcAft>
                <a:spcPts val="0"/>
              </a:spcAft>
              <a:buNone/>
            </a:pPr>
            <a:r>
              <a:rPr lang="en" u="sng">
                <a:solidFill>
                  <a:srgbClr val="838095"/>
                </a:solidFill>
                <a:hlinkClick r:id="rId3"/>
              </a:rPr>
              <a:t>http://www.jpattonassociates.com/wp-content/uploads/2015/03/story_mapping.pdf</a:t>
            </a:r>
            <a:endParaRPr/>
          </a:p>
          <a:p>
            <a:pPr indent="0" lvl="0" marL="0" rtl="0" algn="l">
              <a:spcBef>
                <a:spcPts val="0"/>
              </a:spcBef>
              <a:spcAft>
                <a:spcPts val="0"/>
              </a:spcAft>
              <a:buNone/>
            </a:pPr>
            <a:r>
              <a:rPr lang="en" u="sng">
                <a:solidFill>
                  <a:srgbClr val="838095"/>
                </a:solidFill>
                <a:hlinkClick r:id="rId4"/>
              </a:rPr>
              <a:t>https://plan.io/blog/user-story-mapping/</a:t>
            </a:r>
            <a:endParaRPr/>
          </a:p>
          <a:p>
            <a:pPr indent="0" lvl="0" marL="0" rtl="0" algn="l">
              <a:spcBef>
                <a:spcPts val="0"/>
              </a:spcBef>
              <a:spcAft>
                <a:spcPts val="0"/>
              </a:spcAft>
              <a:buNone/>
            </a:pPr>
            <a:r>
              <a:rPr lang="en" u="sng">
                <a:solidFill>
                  <a:srgbClr val="838095"/>
                </a:solidFill>
                <a:hlinkClick r:id="rId5"/>
              </a:rPr>
              <a:t>https://www.visual-paradigm.com/guide/agile-software-development/what-is-user-story-mapping/</a:t>
            </a:r>
            <a:endParaRPr/>
          </a:p>
          <a:p>
            <a:pPr indent="0" lvl="0" marL="0" rtl="0" algn="l">
              <a:spcBef>
                <a:spcPts val="0"/>
              </a:spcBef>
              <a:spcAft>
                <a:spcPts val="0"/>
              </a:spcAft>
              <a:buNone/>
            </a:pPr>
            <a:r>
              <a:rPr lang="en" u="sng">
                <a:solidFill>
                  <a:srgbClr val="838095"/>
                </a:solidFill>
                <a:hlinkClick r:id="rId6"/>
              </a:rPr>
              <a:t>https://medium.com/@alonsus91/5-pasos-para-construir-nuestro-user-story-mapping-2674be8aeb60</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479206388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79206388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838095"/>
                </a:solidFill>
                <a:hlinkClick r:id="rId2"/>
              </a:rPr>
              <a:t>https://manifesto.co.uk/user-story-mapping/</a:t>
            </a:r>
            <a:endParaRPr/>
          </a:p>
          <a:p>
            <a:pPr indent="0" lvl="0" marL="0" rtl="0" algn="l">
              <a:spcBef>
                <a:spcPts val="0"/>
              </a:spcBef>
              <a:spcAft>
                <a:spcPts val="0"/>
              </a:spcAft>
              <a:buNone/>
            </a:pPr>
            <a:r>
              <a:rPr lang="en" u="sng">
                <a:solidFill>
                  <a:srgbClr val="838095"/>
                </a:solidFill>
                <a:hlinkClick r:id="rId3"/>
              </a:rPr>
              <a:t>http://www.jpattonassociates.com/wp-content/uploads/2015/03/story_mapping.pdf</a:t>
            </a:r>
            <a:endParaRPr/>
          </a:p>
          <a:p>
            <a:pPr indent="0" lvl="0" marL="0" rtl="0" algn="l">
              <a:spcBef>
                <a:spcPts val="0"/>
              </a:spcBef>
              <a:spcAft>
                <a:spcPts val="0"/>
              </a:spcAft>
              <a:buNone/>
            </a:pPr>
            <a:r>
              <a:rPr lang="en" u="sng">
                <a:solidFill>
                  <a:srgbClr val="838095"/>
                </a:solidFill>
                <a:hlinkClick r:id="rId4"/>
              </a:rPr>
              <a:t>https://plan.io/blog/user-story-mapping/</a:t>
            </a:r>
            <a:endParaRPr/>
          </a:p>
          <a:p>
            <a:pPr indent="0" lvl="0" marL="0" rtl="0" algn="l">
              <a:spcBef>
                <a:spcPts val="0"/>
              </a:spcBef>
              <a:spcAft>
                <a:spcPts val="0"/>
              </a:spcAft>
              <a:buNone/>
            </a:pPr>
            <a:r>
              <a:rPr lang="en" u="sng">
                <a:solidFill>
                  <a:srgbClr val="838095"/>
                </a:solidFill>
                <a:hlinkClick r:id="rId5"/>
              </a:rPr>
              <a:t>https://www.visual-paradigm.com/guide/agile-software-development/what-is-user-story-mapping/</a:t>
            </a:r>
            <a:endParaRPr/>
          </a:p>
          <a:p>
            <a:pPr indent="0" lvl="0" marL="0" rtl="0" algn="l">
              <a:spcBef>
                <a:spcPts val="0"/>
              </a:spcBef>
              <a:spcAft>
                <a:spcPts val="0"/>
              </a:spcAft>
              <a:buNone/>
            </a:pPr>
            <a:r>
              <a:rPr lang="en" u="sng">
                <a:solidFill>
                  <a:srgbClr val="838095"/>
                </a:solidFill>
                <a:hlinkClick r:id="rId6"/>
              </a:rPr>
              <a:t>https://medium.com/@alonsus91/5-pasos-para-construir-nuestro-user-story-mapping-2674be8aeb60</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79206388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79206388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1400">
                <a:solidFill>
                  <a:srgbClr val="111111"/>
                </a:solidFill>
              </a:rPr>
              <a:t>The Inmates Are Running the Asylum</a:t>
            </a:r>
            <a:r>
              <a:rPr lang="en" sz="1400">
                <a:solidFill>
                  <a:srgbClr val="111111"/>
                </a:solidFill>
              </a:rPr>
              <a:t>: </a:t>
            </a:r>
            <a:r>
              <a:rPr i="1" lang="en" sz="1400">
                <a:solidFill>
                  <a:srgbClr val="111111"/>
                </a:solidFill>
              </a:rPr>
              <a:t>Why High Tech Products Drive Us Crazy and How to Restore the Sanity</a:t>
            </a:r>
            <a:endParaRPr sz="1400"/>
          </a:p>
          <a:p>
            <a:pPr indent="0" lvl="0" marL="0" rtl="0" algn="l">
              <a:spcBef>
                <a:spcPts val="0"/>
              </a:spcBef>
              <a:spcAft>
                <a:spcPts val="0"/>
              </a:spcAft>
              <a:buClr>
                <a:srgbClr val="000000"/>
              </a:buClr>
              <a:buFont typeface="Arial"/>
              <a:buNone/>
            </a:pPr>
            <a:r>
              <a:rPr lang="en" sz="1400" u="sng">
                <a:hlinkClick r:id="rId2"/>
              </a:rPr>
              <a:t>https://www.amazon.com/Inmates-Are-Running-Asylum-Products/dp/0672326140</a:t>
            </a:r>
            <a:endParaRPr sz="1400"/>
          </a:p>
          <a:p>
            <a:pPr indent="0" lvl="0" marL="0" rtl="0" algn="l">
              <a:spcBef>
                <a:spcPts val="0"/>
              </a:spcBef>
              <a:spcAft>
                <a:spcPts val="0"/>
              </a:spcAft>
              <a:buClr>
                <a:srgbClr val="000000"/>
              </a:buClr>
              <a:buFont typeface="Arial"/>
              <a:buNone/>
            </a:pPr>
            <a:r>
              <a:rPr lang="en" sz="1400"/>
              <a:t>Theory:</a:t>
            </a:r>
            <a:endParaRPr sz="1400"/>
          </a:p>
          <a:p>
            <a:pPr indent="0" lvl="0" marL="0" rtl="0" algn="l">
              <a:spcBef>
                <a:spcPts val="0"/>
              </a:spcBef>
              <a:spcAft>
                <a:spcPts val="0"/>
              </a:spcAft>
              <a:buClr>
                <a:srgbClr val="000000"/>
              </a:buClr>
              <a:buFont typeface="Arial"/>
              <a:buNone/>
            </a:pPr>
            <a:r>
              <a:rPr lang="en" sz="1400" u="sng">
                <a:hlinkClick r:id="rId3"/>
              </a:rPr>
              <a:t>https://svpg.com/personas-for-product-management/</a:t>
            </a:r>
            <a:endParaRPr sz="1400"/>
          </a:p>
          <a:p>
            <a:pPr indent="0" lvl="0" marL="0" rtl="0" algn="l">
              <a:spcBef>
                <a:spcPts val="0"/>
              </a:spcBef>
              <a:spcAft>
                <a:spcPts val="0"/>
              </a:spcAft>
              <a:buClr>
                <a:srgbClr val="000000"/>
              </a:buClr>
              <a:buFont typeface="Arial"/>
              <a:buNone/>
            </a:pPr>
            <a:r>
              <a:rPr lang="en" sz="1400"/>
              <a:t>Examples:</a:t>
            </a:r>
            <a:endParaRPr sz="1400"/>
          </a:p>
          <a:p>
            <a:pPr indent="0" lvl="0" marL="0" rtl="0" algn="l">
              <a:spcBef>
                <a:spcPts val="0"/>
              </a:spcBef>
              <a:spcAft>
                <a:spcPts val="0"/>
              </a:spcAft>
              <a:buClr>
                <a:srgbClr val="000000"/>
              </a:buClr>
              <a:buFont typeface="Arial"/>
              <a:buNone/>
            </a:pPr>
            <a:r>
              <a:rPr lang="en" sz="1400" u="sng">
                <a:hlinkClick r:id="rId4"/>
              </a:rPr>
              <a:t>https://svpg.com/personas-for-product-management-2/</a:t>
            </a:r>
            <a:endParaRPr sz="1400"/>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79206388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79206388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111111"/>
                </a:solidFill>
              </a:rPr>
              <a:t>The Inmates Are Running the Asylum</a:t>
            </a:r>
            <a:r>
              <a:rPr lang="en" sz="1400">
                <a:solidFill>
                  <a:srgbClr val="111111"/>
                </a:solidFill>
              </a:rPr>
              <a:t>: </a:t>
            </a:r>
            <a:r>
              <a:rPr i="1" lang="en" sz="1400">
                <a:solidFill>
                  <a:srgbClr val="111111"/>
                </a:solidFill>
              </a:rPr>
              <a:t>Why High Tech Products Drive Us Crazy and How to Restore the Sanity</a:t>
            </a:r>
            <a:endParaRPr sz="1400"/>
          </a:p>
          <a:p>
            <a:pPr indent="0" lvl="0" marL="0" rtl="0" algn="l">
              <a:spcBef>
                <a:spcPts val="0"/>
              </a:spcBef>
              <a:spcAft>
                <a:spcPts val="0"/>
              </a:spcAft>
              <a:buNone/>
            </a:pPr>
            <a:r>
              <a:rPr lang="en" sz="1400" u="sng">
                <a:hlinkClick r:id="rId2"/>
              </a:rPr>
              <a:t>https://www.amazon.com/Inmates-Are-Running-Asylum-Products/dp/0672326140</a:t>
            </a:r>
            <a:endParaRPr sz="1400"/>
          </a:p>
          <a:p>
            <a:pPr indent="0" lvl="0" marL="0" rtl="0" algn="l">
              <a:spcBef>
                <a:spcPts val="0"/>
              </a:spcBef>
              <a:spcAft>
                <a:spcPts val="0"/>
              </a:spcAft>
              <a:buNone/>
            </a:pPr>
            <a:r>
              <a:rPr lang="en" sz="1400"/>
              <a:t>Theory:</a:t>
            </a:r>
            <a:endParaRPr sz="1400"/>
          </a:p>
          <a:p>
            <a:pPr indent="0" lvl="0" marL="0" rtl="0" algn="l">
              <a:spcBef>
                <a:spcPts val="0"/>
              </a:spcBef>
              <a:spcAft>
                <a:spcPts val="0"/>
              </a:spcAft>
              <a:buNone/>
            </a:pPr>
            <a:r>
              <a:rPr lang="en" sz="1400" u="sng">
                <a:hlinkClick r:id="rId3"/>
              </a:rPr>
              <a:t>https://svpg.com/personas-for-product-management/</a:t>
            </a:r>
            <a:endParaRPr sz="1400"/>
          </a:p>
          <a:p>
            <a:pPr indent="0" lvl="0" marL="0" rtl="0" algn="l">
              <a:spcBef>
                <a:spcPts val="0"/>
              </a:spcBef>
              <a:spcAft>
                <a:spcPts val="0"/>
              </a:spcAft>
              <a:buNone/>
            </a:pPr>
            <a:r>
              <a:rPr lang="en" sz="1400"/>
              <a:t>Examples:</a:t>
            </a:r>
            <a:endParaRPr sz="1400"/>
          </a:p>
          <a:p>
            <a:pPr indent="0" lvl="0" marL="0" rtl="0" algn="l">
              <a:spcBef>
                <a:spcPts val="0"/>
              </a:spcBef>
              <a:spcAft>
                <a:spcPts val="0"/>
              </a:spcAft>
              <a:buNone/>
            </a:pPr>
            <a:r>
              <a:rPr lang="en" sz="1400" u="sng">
                <a:hlinkClick r:id="rId4"/>
              </a:rPr>
              <a:t>https://svpg.com/personas-for-product-management-2/</a:t>
            </a:r>
            <a:endParaRPr sz="14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79206388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79206388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111111"/>
                </a:solidFill>
              </a:rPr>
              <a:t>The Inmates Are Running the Asylum</a:t>
            </a:r>
            <a:r>
              <a:rPr lang="en" sz="1400">
                <a:solidFill>
                  <a:srgbClr val="111111"/>
                </a:solidFill>
              </a:rPr>
              <a:t>: </a:t>
            </a:r>
            <a:r>
              <a:rPr i="1" lang="en" sz="1400">
                <a:solidFill>
                  <a:srgbClr val="111111"/>
                </a:solidFill>
              </a:rPr>
              <a:t>Why High Tech Products Drive Us Crazy and How to Restore the Sanity</a:t>
            </a:r>
            <a:endParaRPr sz="1400"/>
          </a:p>
          <a:p>
            <a:pPr indent="0" lvl="0" marL="0" rtl="0" algn="l">
              <a:spcBef>
                <a:spcPts val="0"/>
              </a:spcBef>
              <a:spcAft>
                <a:spcPts val="0"/>
              </a:spcAft>
              <a:buNone/>
            </a:pPr>
            <a:r>
              <a:rPr lang="en" sz="1400" u="sng">
                <a:hlinkClick r:id="rId2"/>
              </a:rPr>
              <a:t>https://www.amazon.com/Inmates-Are-Running-Asylum-Products/dp/0672326140</a:t>
            </a:r>
            <a:endParaRPr sz="1400"/>
          </a:p>
          <a:p>
            <a:pPr indent="0" lvl="0" marL="0" rtl="0" algn="l">
              <a:spcBef>
                <a:spcPts val="0"/>
              </a:spcBef>
              <a:spcAft>
                <a:spcPts val="0"/>
              </a:spcAft>
              <a:buNone/>
            </a:pPr>
            <a:r>
              <a:rPr lang="en" sz="1400"/>
              <a:t>Theory:</a:t>
            </a:r>
            <a:endParaRPr sz="1400"/>
          </a:p>
          <a:p>
            <a:pPr indent="0" lvl="0" marL="0" rtl="0" algn="l">
              <a:spcBef>
                <a:spcPts val="0"/>
              </a:spcBef>
              <a:spcAft>
                <a:spcPts val="0"/>
              </a:spcAft>
              <a:buNone/>
            </a:pPr>
            <a:r>
              <a:rPr lang="en" sz="1400" u="sng">
                <a:hlinkClick r:id="rId3"/>
              </a:rPr>
              <a:t>https://svpg.com/personas-for-product-management/</a:t>
            </a:r>
            <a:endParaRPr sz="1400"/>
          </a:p>
          <a:p>
            <a:pPr indent="0" lvl="0" marL="0" rtl="0" algn="l">
              <a:spcBef>
                <a:spcPts val="0"/>
              </a:spcBef>
              <a:spcAft>
                <a:spcPts val="0"/>
              </a:spcAft>
              <a:buNone/>
            </a:pPr>
            <a:r>
              <a:rPr lang="en" sz="1400"/>
              <a:t>Examples:</a:t>
            </a:r>
            <a:endParaRPr sz="1400"/>
          </a:p>
          <a:p>
            <a:pPr indent="0" lvl="0" marL="0" rtl="0" algn="l">
              <a:spcBef>
                <a:spcPts val="0"/>
              </a:spcBef>
              <a:spcAft>
                <a:spcPts val="0"/>
              </a:spcAft>
              <a:buNone/>
            </a:pPr>
            <a:r>
              <a:rPr lang="en" sz="1400" u="sng">
                <a:hlinkClick r:id="rId4"/>
              </a:rPr>
              <a:t>https://svpg.com/personas-for-product-management-2/</a:t>
            </a:r>
            <a:endParaRPr sz="1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79206388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79206388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111111"/>
                </a:solidFill>
              </a:rPr>
              <a:t>The Inmates Are Running the Asylum</a:t>
            </a:r>
            <a:r>
              <a:rPr lang="en" sz="1400">
                <a:solidFill>
                  <a:srgbClr val="111111"/>
                </a:solidFill>
              </a:rPr>
              <a:t>: </a:t>
            </a:r>
            <a:r>
              <a:rPr i="1" lang="en" sz="1400">
                <a:solidFill>
                  <a:srgbClr val="111111"/>
                </a:solidFill>
              </a:rPr>
              <a:t>Why High Tech Products Drive Us Crazy and How to Restore the Sanity</a:t>
            </a:r>
            <a:endParaRPr sz="1400"/>
          </a:p>
          <a:p>
            <a:pPr indent="0" lvl="0" marL="0" rtl="0" algn="l">
              <a:spcBef>
                <a:spcPts val="0"/>
              </a:spcBef>
              <a:spcAft>
                <a:spcPts val="0"/>
              </a:spcAft>
              <a:buNone/>
            </a:pPr>
            <a:r>
              <a:rPr lang="en" sz="1400" u="sng">
                <a:hlinkClick r:id="rId2"/>
              </a:rPr>
              <a:t>https://www.amazon.com/Inmates-Are-Running-Asylum-Products/dp/0672326140</a:t>
            </a:r>
            <a:endParaRPr sz="1400"/>
          </a:p>
          <a:p>
            <a:pPr indent="0" lvl="0" marL="0" rtl="0" algn="l">
              <a:spcBef>
                <a:spcPts val="0"/>
              </a:spcBef>
              <a:spcAft>
                <a:spcPts val="0"/>
              </a:spcAft>
              <a:buNone/>
            </a:pPr>
            <a:r>
              <a:rPr lang="en" sz="1400"/>
              <a:t>Theory:</a:t>
            </a:r>
            <a:endParaRPr sz="1400"/>
          </a:p>
          <a:p>
            <a:pPr indent="0" lvl="0" marL="0" rtl="0" algn="l">
              <a:spcBef>
                <a:spcPts val="0"/>
              </a:spcBef>
              <a:spcAft>
                <a:spcPts val="0"/>
              </a:spcAft>
              <a:buNone/>
            </a:pPr>
            <a:r>
              <a:rPr lang="en" sz="1400" u="sng">
                <a:hlinkClick r:id="rId3"/>
              </a:rPr>
              <a:t>https://svpg.com/personas-for-product-management/</a:t>
            </a:r>
            <a:endParaRPr sz="1400"/>
          </a:p>
          <a:p>
            <a:pPr indent="0" lvl="0" marL="0" rtl="0" algn="l">
              <a:spcBef>
                <a:spcPts val="0"/>
              </a:spcBef>
              <a:spcAft>
                <a:spcPts val="0"/>
              </a:spcAft>
              <a:buNone/>
            </a:pPr>
            <a:r>
              <a:rPr lang="en" sz="1400"/>
              <a:t>Examples:</a:t>
            </a:r>
            <a:endParaRPr sz="1400"/>
          </a:p>
          <a:p>
            <a:pPr indent="0" lvl="0" marL="0" rtl="0" algn="l">
              <a:spcBef>
                <a:spcPts val="0"/>
              </a:spcBef>
              <a:spcAft>
                <a:spcPts val="0"/>
              </a:spcAft>
              <a:buNone/>
            </a:pPr>
            <a:r>
              <a:rPr lang="en" sz="1400" u="sng">
                <a:hlinkClick r:id="rId4"/>
              </a:rPr>
              <a:t>https://svpg.com/personas-for-product-management-2/</a:t>
            </a:r>
            <a:endParaRPr sz="1400"/>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79206388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79206388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79206388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79206388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Condensed Light"/>
              <a:buChar char="●"/>
            </a:pPr>
            <a:r>
              <a:rPr lang="en">
                <a:latin typeface="Roboto Condensed Light"/>
                <a:ea typeface="Roboto Condensed Light"/>
                <a:cs typeface="Roboto Condensed Light"/>
                <a:sym typeface="Roboto Condensed Light"/>
              </a:rPr>
              <a:t>Que no sea el nuevo “Spotify model”. —&gt; puede ser un poco trendy y acabar siendo atractivo solo por el marketing que hay detrás, pero relamente tienes que utilizar la técnica que mejor se ajuste a tu contexto.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79206388e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79206388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79206388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79206388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79206388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79206388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79206388e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79206388e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79206388e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79206388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79206388e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79206388e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0b50ed5e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0b50ed5e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70b50ed5e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70b50ed5e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70b50ed5e7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70b50ed5e7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b69e9cf8a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6b69e9cf8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30a7961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30a7961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Cambia el producto: es un ejemplo en viajes, pero eso pasa en cómo vemos la televisión, los anuncios, relacionamos con la administración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792063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7920638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 negocios digitales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accent1"/>
                </a:solidFill>
                <a:latin typeface="Exo 2"/>
                <a:ea typeface="Exo 2"/>
                <a:cs typeface="Exo 2"/>
                <a:sym typeface="Exo 2"/>
              </a:rPr>
              <a:t>Enamórate del problema, </a:t>
            </a:r>
            <a:endParaRPr b="1" sz="1400">
              <a:solidFill>
                <a:schemeClr val="accent1"/>
              </a:solidFill>
              <a:latin typeface="Exo 2"/>
              <a:ea typeface="Exo 2"/>
              <a:cs typeface="Exo 2"/>
              <a:sym typeface="Exo 2"/>
            </a:endParaRPr>
          </a:p>
          <a:p>
            <a:pPr indent="0" lvl="0" marL="0" rtl="0" algn="ctr">
              <a:spcBef>
                <a:spcPts val="0"/>
              </a:spcBef>
              <a:spcAft>
                <a:spcPts val="0"/>
              </a:spcAft>
              <a:buNone/>
            </a:pPr>
            <a:r>
              <a:rPr b="1" lang="en" sz="1400">
                <a:solidFill>
                  <a:schemeClr val="accent1"/>
                </a:solidFill>
                <a:latin typeface="Exo 2"/>
                <a:ea typeface="Exo 2"/>
                <a:cs typeface="Exo 2"/>
                <a:sym typeface="Exo 2"/>
              </a:rPr>
              <a:t>no de la solución</a:t>
            </a:r>
            <a:endParaRPr b="1" sz="1400">
              <a:solidFill>
                <a:schemeClr val="accent1"/>
              </a:solidFill>
              <a:latin typeface="Exo 2"/>
              <a:ea typeface="Exo 2"/>
              <a:cs typeface="Exo 2"/>
              <a:sym typeface="Exo 2"/>
            </a:endParaRPr>
          </a:p>
          <a:p>
            <a:pPr indent="0" lvl="0" marL="0" rtl="0" algn="ctr">
              <a:spcBef>
                <a:spcPts val="0"/>
              </a:spcBef>
              <a:spcAft>
                <a:spcPts val="0"/>
              </a:spcAft>
              <a:buNone/>
            </a:pPr>
            <a:r>
              <a:rPr b="1" lang="en" sz="1400">
                <a:solidFill>
                  <a:schemeClr val="accent1"/>
                </a:solidFill>
                <a:latin typeface="Exo 2"/>
                <a:ea typeface="Exo 2"/>
                <a:cs typeface="Exo 2"/>
                <a:sym typeface="Exo 2"/>
              </a:rPr>
              <a:t>Qué tontería verdad? Pues no… si decimos que las features no validan la visión y que el roadmap es la principal causa de fallo, significa que para resolver un problema de negocio podremos necesitar más de una solución, productos, features...</a:t>
            </a:r>
            <a:endParaRPr b="1" sz="1400">
              <a:solidFill>
                <a:schemeClr val="accent1"/>
              </a:solidFill>
              <a:latin typeface="Exo 2"/>
              <a:ea typeface="Exo 2"/>
              <a:cs typeface="Exo 2"/>
              <a:sym typeface="Exo 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Feasible: customers love it but it takes longer to build than expected and we can't afford the time and cost</a:t>
            </a:r>
            <a:endParaRPr/>
          </a:p>
          <a:p>
            <a:pPr indent="0" lvl="0" marL="0" rtl="0" algn="l">
              <a:spcBef>
                <a:spcPts val="0"/>
              </a:spcBef>
              <a:spcAft>
                <a:spcPts val="0"/>
              </a:spcAft>
              <a:buNone/>
            </a:pPr>
            <a:r>
              <a:rPr lang="en" sz="1200"/>
              <a:t>Viable: legal, financial or business constraints that block the solution</a:t>
            </a:r>
            <a:endParaRPr/>
          </a:p>
          <a:p>
            <a:pPr indent="0" lvl="0" marL="0" rtl="0" algn="l">
              <a:spcBef>
                <a:spcPts val="0"/>
              </a:spcBef>
              <a:spcAft>
                <a:spcPts val="0"/>
              </a:spcAft>
              <a:buNone/>
            </a:pPr>
            <a:r>
              <a:rPr lang="en" sz="1200"/>
              <a:t>Execution: the idea is valuable, usable, feasible and viable but take several iterations to get execution</a:t>
            </a:r>
            <a:endParaRPr sz="1200"/>
          </a:p>
          <a:p>
            <a:pPr indent="0" lvl="0" marL="0" rtl="0" algn="l">
              <a:spcBef>
                <a:spcPts val="0"/>
              </a:spcBef>
              <a:spcAft>
                <a:spcPts val="0"/>
              </a:spcAft>
              <a:buNone/>
            </a:pPr>
            <a:r>
              <a:t/>
            </a:r>
            <a:endParaRPr sz="1200"/>
          </a:p>
          <a:p>
            <a:pPr indent="-285750" lvl="0" marL="285750" rtl="0" algn="just">
              <a:spcBef>
                <a:spcPts val="0"/>
              </a:spcBef>
              <a:spcAft>
                <a:spcPts val="0"/>
              </a:spcAft>
              <a:buSzPts val="1800"/>
              <a:buChar char="•"/>
            </a:pPr>
            <a:r>
              <a:rPr lang="en" sz="1800">
                <a:solidFill>
                  <a:srgbClr val="F8AC00"/>
                </a:solidFill>
              </a:rPr>
              <a:t>Value</a:t>
            </a:r>
            <a:r>
              <a:rPr lang="en" sz="1800">
                <a:solidFill>
                  <a:srgbClr val="1A171B"/>
                </a:solidFill>
              </a:rPr>
              <a:t>: Will customer buy this?</a:t>
            </a:r>
            <a:endParaRPr sz="1800">
              <a:solidFill>
                <a:srgbClr val="1A171B"/>
              </a:solidFill>
            </a:endParaRPr>
          </a:p>
          <a:p>
            <a:pPr indent="-285750" lvl="0" marL="285750" rtl="0" algn="just">
              <a:spcBef>
                <a:spcPts val="0"/>
              </a:spcBef>
              <a:spcAft>
                <a:spcPts val="0"/>
              </a:spcAft>
              <a:buSzPts val="1800"/>
              <a:buChar char="•"/>
            </a:pPr>
            <a:r>
              <a:rPr lang="en" sz="1800">
                <a:solidFill>
                  <a:srgbClr val="F8AC00"/>
                </a:solidFill>
              </a:rPr>
              <a:t>Usability</a:t>
            </a:r>
            <a:r>
              <a:rPr lang="en" sz="1800">
                <a:solidFill>
                  <a:srgbClr val="1A171B"/>
                </a:solidFill>
              </a:rPr>
              <a:t>: Can users figure out how to use it?</a:t>
            </a:r>
            <a:endParaRPr sz="1800">
              <a:solidFill>
                <a:srgbClr val="1A171B"/>
              </a:solidFill>
            </a:endParaRPr>
          </a:p>
          <a:p>
            <a:pPr indent="-285750" lvl="0" marL="285750" rtl="0" algn="just">
              <a:spcBef>
                <a:spcPts val="0"/>
              </a:spcBef>
              <a:spcAft>
                <a:spcPts val="0"/>
              </a:spcAft>
              <a:buSzPts val="1800"/>
              <a:buChar char="•"/>
            </a:pPr>
            <a:r>
              <a:rPr lang="en" sz="1800">
                <a:solidFill>
                  <a:srgbClr val="F8AC00"/>
                </a:solidFill>
              </a:rPr>
              <a:t>Feasibility</a:t>
            </a:r>
            <a:r>
              <a:rPr lang="en" sz="1800">
                <a:solidFill>
                  <a:srgbClr val="1A171B"/>
                </a:solidFill>
              </a:rPr>
              <a:t>: Can we build it?</a:t>
            </a:r>
            <a:endParaRPr sz="1800">
              <a:solidFill>
                <a:srgbClr val="1A171B"/>
              </a:solidFill>
            </a:endParaRPr>
          </a:p>
          <a:p>
            <a:pPr indent="-285750" lvl="0" marL="285750" rtl="0" algn="just">
              <a:spcBef>
                <a:spcPts val="0"/>
              </a:spcBef>
              <a:spcAft>
                <a:spcPts val="0"/>
              </a:spcAft>
              <a:buSzPts val="1800"/>
              <a:buChar char="•"/>
            </a:pPr>
            <a:r>
              <a:rPr lang="en" sz="1800">
                <a:solidFill>
                  <a:srgbClr val="F8AC00"/>
                </a:solidFill>
              </a:rPr>
              <a:t>Viability</a:t>
            </a:r>
            <a:r>
              <a:rPr lang="en" sz="1800">
                <a:solidFill>
                  <a:srgbClr val="1A171B"/>
                </a:solidFill>
              </a:rPr>
              <a:t>: This solution works for our business?</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8" name="Shape 128"/>
        <p:cNvGrpSpPr/>
        <p:nvPr/>
      </p:nvGrpSpPr>
      <p:grpSpPr>
        <a:xfrm>
          <a:off x="0" y="0"/>
          <a:ext cx="0" cy="0"/>
          <a:chOff x="0" y="0"/>
          <a:chExt cx="0" cy="0"/>
        </a:xfrm>
      </p:grpSpPr>
      <p:sp>
        <p:nvSpPr>
          <p:cNvPr id="129" name="Google Shape;129;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0" name="Google Shape;130;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23.jp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2.png"/><Relationship Id="rId11" Type="http://schemas.openxmlformats.org/officeDocument/2006/relationships/image" Target="../media/image20.png"/><Relationship Id="rId10" Type="http://schemas.openxmlformats.org/officeDocument/2006/relationships/image" Target="../media/image18.png"/><Relationship Id="rId13" Type="http://schemas.openxmlformats.org/officeDocument/2006/relationships/image" Target="../media/image25.png"/><Relationship Id="rId12"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47.png"/><Relationship Id="rId9" Type="http://schemas.openxmlformats.org/officeDocument/2006/relationships/image" Target="../media/image30.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3.jpg"/><Relationship Id="rId4" Type="http://schemas.openxmlformats.org/officeDocument/2006/relationships/image" Target="../media/image76.jpg"/><Relationship Id="rId5" Type="http://schemas.openxmlformats.org/officeDocument/2006/relationships/image" Target="../media/image69.jpg"/><Relationship Id="rId6"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80.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81.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77.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83.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20" Type="http://schemas.openxmlformats.org/officeDocument/2006/relationships/hyperlink" Target="https://www.linkedin.com/in/jose-ramon-gil-cotaina-java" TargetMode="External"/><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hyperlink" Target="https://jeronimopalacios.com/2019/10/que-es-la-transformacion-digital/amp/?__twitter_impression=true" TargetMode="External"/><Relationship Id="rId4" Type="http://schemas.openxmlformats.org/officeDocument/2006/relationships/hyperlink" Target="https://www.forbes.com/sites/blakemorgan/2019/09/30/companies-that-failed-at-digital-transformation-and-what-we-can-learn-from-them/#35d4e8b1603c" TargetMode="External"/><Relationship Id="rId9" Type="http://schemas.openxmlformats.org/officeDocument/2006/relationships/hyperlink" Target="https://blog.glidr.io/what-is-continuous-discovery-a7ceda25dc9b" TargetMode="External"/><Relationship Id="rId5" Type="http://schemas.openxmlformats.org/officeDocument/2006/relationships/hyperlink" Target="https://www.mckinsey.com/industries/retail/our-insights/the-how-of-transformation" TargetMode="External"/><Relationship Id="rId6" Type="http://schemas.openxmlformats.org/officeDocument/2006/relationships/hyperlink" Target="https://www.amazon.es/dp/B077NRB36N/ref=dp-kindle-redirect?_encoding=UTF8&amp;btkr=1" TargetMode="External"/><Relationship Id="rId7" Type="http://schemas.openxmlformats.org/officeDocument/2006/relationships/hyperlink" Target="http://youtube.com/watch?v=n7wH2XdOWpM" TargetMode="External"/><Relationship Id="rId8" Type="http://schemas.openxmlformats.org/officeDocument/2006/relationships/hyperlink" Target="https://svpg.com/discovery-vs-delivery/" TargetMode="External"/><Relationship Id="rId11" Type="http://schemas.openxmlformats.org/officeDocument/2006/relationships/hyperlink" Target="https://www.amazon.com/Inmates-Are-Running-Asylum-Products/dp/0672326140" TargetMode="External"/><Relationship Id="rId10" Type="http://schemas.openxmlformats.org/officeDocument/2006/relationships/hyperlink" Target="https://manifesto.co.uk/user-story-mapping/" TargetMode="External"/><Relationship Id="rId13" Type="http://schemas.openxmlformats.org/officeDocument/2006/relationships/hyperlink" Target="https://www.amazon.es/dp/B077NRB36N/ref=dp-kindle-redirect?_encoding=UTF8&amp;btkr=1" TargetMode="External"/><Relationship Id="rId12" Type="http://schemas.openxmlformats.org/officeDocument/2006/relationships/hyperlink" Target="https://www.amazon.es/Sprint-Solve-Problems-Test-Ideas/dp/1501140809/ref=asc_df_1501140809/?tag=googshopes-21&amp;linkCode=df0&amp;hvadid=82853784130&amp;hvpos=1o1&amp;hvnetw=g&amp;hvrand=17597868280100490008&amp;hvpone=&amp;hvptwo=&amp;hvqmt=&amp;hvdev=c&amp;hvdvcmdl=&amp;hvlocint=&amp;hvlocphy=1005419&amp;hvtargid=pla-160347490570&amp;psc=1" TargetMode="External"/><Relationship Id="rId15" Type="http://schemas.openxmlformats.org/officeDocument/2006/relationships/image" Target="../media/image70.png"/><Relationship Id="rId14" Type="http://schemas.openxmlformats.org/officeDocument/2006/relationships/image" Target="../media/image30.png"/><Relationship Id="rId17" Type="http://schemas.openxmlformats.org/officeDocument/2006/relationships/image" Target="../media/image68.png"/><Relationship Id="rId16" Type="http://schemas.openxmlformats.org/officeDocument/2006/relationships/image" Target="../media/image73.png"/><Relationship Id="rId19" Type="http://schemas.openxmlformats.org/officeDocument/2006/relationships/hyperlink" Target="http://www.spaincloudcomputing.com" TargetMode="External"/><Relationship Id="rId18"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23.jp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2.png"/><Relationship Id="rId11" Type="http://schemas.openxmlformats.org/officeDocument/2006/relationships/image" Target="../media/image20.png"/><Relationship Id="rId10" Type="http://schemas.openxmlformats.org/officeDocument/2006/relationships/image" Target="../media/image18.png"/><Relationship Id="rId13" Type="http://schemas.openxmlformats.org/officeDocument/2006/relationships/image" Target="../media/image25.png"/><Relationship Id="rId12" Type="http://schemas.openxmlformats.org/officeDocument/2006/relationships/image" Target="../media/image28.png"/><Relationship Id="rId15" Type="http://schemas.openxmlformats.org/officeDocument/2006/relationships/image" Target="../media/image27.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71.png"/><Relationship Id="rId9" Type="http://schemas.openxmlformats.org/officeDocument/2006/relationships/image" Target="../media/image34.png"/><Relationship Id="rId5" Type="http://schemas.openxmlformats.org/officeDocument/2006/relationships/image" Target="../media/image75.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32.png"/><Relationship Id="rId11" Type="http://schemas.openxmlformats.org/officeDocument/2006/relationships/image" Target="../media/image39.png"/><Relationship Id="rId10" Type="http://schemas.openxmlformats.org/officeDocument/2006/relationships/image" Target="../media/image36.png"/><Relationship Id="rId13" Type="http://schemas.openxmlformats.org/officeDocument/2006/relationships/image" Target="../media/image37.png"/><Relationship Id="rId12" Type="http://schemas.openxmlformats.org/officeDocument/2006/relationships/image" Target="../media/image82.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7"/>
          <p:cNvPicPr preferRelativeResize="0"/>
          <p:nvPr/>
        </p:nvPicPr>
        <p:blipFill rotWithShape="1">
          <a:blip r:embed="rId3">
            <a:alphaModFix/>
          </a:blip>
          <a:srcRect b="0" l="0" r="0" t="0"/>
          <a:stretch/>
        </p:blipFill>
        <p:spPr>
          <a:xfrm>
            <a:off x="117800" y="1492817"/>
            <a:ext cx="8857000" cy="2223300"/>
          </a:xfrm>
          <a:prstGeom prst="rect">
            <a:avLst/>
          </a:prstGeom>
          <a:noFill/>
          <a:ln cap="flat" cmpd="sng" w="9525">
            <a:solidFill>
              <a:srgbClr val="FFFFFF"/>
            </a:solidFill>
            <a:prstDash val="solid"/>
            <a:round/>
            <a:headEnd len="sm" w="sm" type="none"/>
            <a:tailEnd len="sm" w="sm" type="none"/>
          </a:ln>
        </p:spPr>
      </p:pic>
      <p:sp>
        <p:nvSpPr>
          <p:cNvPr id="137" name="Google Shape;137;p27"/>
          <p:cNvSpPr/>
          <p:nvPr/>
        </p:nvSpPr>
        <p:spPr>
          <a:xfrm>
            <a:off x="851703" y="865349"/>
            <a:ext cx="2101500" cy="2101500"/>
          </a:xfrm>
          <a:prstGeom prst="ellipse">
            <a:avLst/>
          </a:prstGeom>
          <a:solidFill>
            <a:srgbClr val="CCCCCC"/>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7"/>
          <p:cNvSpPr/>
          <p:nvPr/>
        </p:nvSpPr>
        <p:spPr>
          <a:xfrm>
            <a:off x="117800" y="371612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7"/>
          <p:cNvSpPr/>
          <p:nvPr/>
        </p:nvSpPr>
        <p:spPr>
          <a:xfrm>
            <a:off x="1500700" y="371612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a:off x="117800" y="4171326"/>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p:nvPr/>
        </p:nvSpPr>
        <p:spPr>
          <a:xfrm>
            <a:off x="1500700" y="4171326"/>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a:off x="117800" y="461990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7"/>
          <p:cNvSpPr/>
          <p:nvPr/>
        </p:nvSpPr>
        <p:spPr>
          <a:xfrm>
            <a:off x="1500700" y="461990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txBox="1"/>
          <p:nvPr/>
        </p:nvSpPr>
        <p:spPr>
          <a:xfrm>
            <a:off x="3477050" y="1813900"/>
            <a:ext cx="5233500" cy="132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600">
                <a:solidFill>
                  <a:srgbClr val="FFFFFF"/>
                </a:solidFill>
                <a:latin typeface="Source Sans Pro"/>
                <a:ea typeface="Source Sans Pro"/>
                <a:cs typeface="Source Sans Pro"/>
                <a:sym typeface="Source Sans Pro"/>
              </a:rPr>
              <a:t>Transformación Digital y Desarrollo de Producto:</a:t>
            </a:r>
            <a:endParaRPr b="0" i="0" sz="3600" u="none" cap="none" strike="noStrike">
              <a:solidFill>
                <a:srgbClr val="FFFFFF"/>
              </a:solidFill>
              <a:latin typeface="Source Sans Pro"/>
              <a:ea typeface="Source Sans Pro"/>
              <a:cs typeface="Source Sans Pro"/>
              <a:sym typeface="Source Sans Pro"/>
            </a:endParaRPr>
          </a:p>
        </p:txBody>
      </p:sp>
      <p:sp>
        <p:nvSpPr>
          <p:cNvPr id="145" name="Google Shape;145;p27"/>
          <p:cNvSpPr txBox="1"/>
          <p:nvPr/>
        </p:nvSpPr>
        <p:spPr>
          <a:xfrm>
            <a:off x="495850" y="2954725"/>
            <a:ext cx="2447700" cy="69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Source Sans Pro"/>
                <a:ea typeface="Source Sans Pro"/>
                <a:cs typeface="Source Sans Pro"/>
                <a:sym typeface="Source Sans Pro"/>
              </a:rPr>
              <a:t>José Ramón Gil Cotaina</a:t>
            </a:r>
            <a:endParaRPr b="0" i="0" sz="1800" u="none" cap="none" strike="noStrike">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0" i="0" lang="en" sz="1800" u="none" cap="none" strike="noStrike">
                <a:solidFill>
                  <a:srgbClr val="FFFFFF"/>
                </a:solidFill>
                <a:latin typeface="Source Sans Pro"/>
                <a:ea typeface="Source Sans Pro"/>
                <a:cs typeface="Source Sans Pro"/>
                <a:sym typeface="Source Sans Pro"/>
              </a:rPr>
              <a:t>@</a:t>
            </a:r>
            <a:r>
              <a:rPr lang="en" sz="1800">
                <a:solidFill>
                  <a:srgbClr val="FFFFFF"/>
                </a:solidFill>
                <a:latin typeface="Source Sans Pro"/>
                <a:ea typeface="Source Sans Pro"/>
                <a:cs typeface="Source Sans Pro"/>
                <a:sym typeface="Source Sans Pro"/>
              </a:rPr>
              <a:t>SpainCloudComp</a:t>
            </a:r>
            <a:endParaRPr b="0" i="0" sz="1800" u="none" cap="none" strike="noStrike">
              <a:solidFill>
                <a:srgbClr val="FFFFFF"/>
              </a:solidFill>
              <a:latin typeface="Source Sans Pro"/>
              <a:ea typeface="Source Sans Pro"/>
              <a:cs typeface="Source Sans Pro"/>
              <a:sym typeface="Source Sans Pro"/>
            </a:endParaRPr>
          </a:p>
        </p:txBody>
      </p:sp>
      <p:pic>
        <p:nvPicPr>
          <p:cNvPr id="146" name="Google Shape;146;p27"/>
          <p:cNvPicPr preferRelativeResize="0"/>
          <p:nvPr/>
        </p:nvPicPr>
        <p:blipFill rotWithShape="1">
          <a:blip r:embed="rId4">
            <a:alphaModFix/>
          </a:blip>
          <a:srcRect b="17017" l="5019" r="10342" t="21234"/>
          <a:stretch/>
        </p:blipFill>
        <p:spPr>
          <a:xfrm>
            <a:off x="7353375" y="110400"/>
            <a:ext cx="1621425" cy="828725"/>
          </a:xfrm>
          <a:prstGeom prst="rect">
            <a:avLst/>
          </a:prstGeom>
          <a:noFill/>
          <a:ln>
            <a:noFill/>
          </a:ln>
        </p:spPr>
      </p:pic>
      <p:pic>
        <p:nvPicPr>
          <p:cNvPr id="147" name="Google Shape;147;p27"/>
          <p:cNvPicPr preferRelativeResize="0"/>
          <p:nvPr/>
        </p:nvPicPr>
        <p:blipFill rotWithShape="1">
          <a:blip r:embed="rId5">
            <a:alphaModFix/>
          </a:blip>
          <a:srcRect b="0" l="0" r="0" t="0"/>
          <a:stretch/>
        </p:blipFill>
        <p:spPr>
          <a:xfrm>
            <a:off x="1544600" y="4194543"/>
            <a:ext cx="1243449" cy="400829"/>
          </a:xfrm>
          <a:prstGeom prst="rect">
            <a:avLst/>
          </a:prstGeom>
          <a:noFill/>
          <a:ln>
            <a:noFill/>
          </a:ln>
        </p:spPr>
      </p:pic>
      <p:pic>
        <p:nvPicPr>
          <p:cNvPr id="148" name="Google Shape;148;p27"/>
          <p:cNvPicPr preferRelativeResize="0"/>
          <p:nvPr/>
        </p:nvPicPr>
        <p:blipFill rotWithShape="1">
          <a:blip r:embed="rId6">
            <a:alphaModFix/>
          </a:blip>
          <a:srcRect b="0" l="0" r="0" t="0"/>
          <a:stretch/>
        </p:blipFill>
        <p:spPr>
          <a:xfrm>
            <a:off x="1593550" y="3797504"/>
            <a:ext cx="1197299" cy="292452"/>
          </a:xfrm>
          <a:prstGeom prst="rect">
            <a:avLst/>
          </a:prstGeom>
          <a:noFill/>
          <a:ln>
            <a:noFill/>
          </a:ln>
        </p:spPr>
      </p:pic>
      <p:pic>
        <p:nvPicPr>
          <p:cNvPr id="149" name="Google Shape;149;p27"/>
          <p:cNvPicPr preferRelativeResize="0"/>
          <p:nvPr/>
        </p:nvPicPr>
        <p:blipFill rotWithShape="1">
          <a:blip r:embed="rId7">
            <a:alphaModFix/>
          </a:blip>
          <a:srcRect b="0" l="0" r="0" t="0"/>
          <a:stretch/>
        </p:blipFill>
        <p:spPr>
          <a:xfrm>
            <a:off x="233713" y="4225209"/>
            <a:ext cx="1151150" cy="339503"/>
          </a:xfrm>
          <a:prstGeom prst="rect">
            <a:avLst/>
          </a:prstGeom>
          <a:noFill/>
          <a:ln>
            <a:noFill/>
          </a:ln>
        </p:spPr>
      </p:pic>
      <p:pic>
        <p:nvPicPr>
          <p:cNvPr id="150" name="Google Shape;150;p27"/>
          <p:cNvPicPr preferRelativeResize="0"/>
          <p:nvPr/>
        </p:nvPicPr>
        <p:blipFill rotWithShape="1">
          <a:blip r:embed="rId8">
            <a:alphaModFix/>
          </a:blip>
          <a:srcRect b="0" l="0" r="0" t="0"/>
          <a:stretch/>
        </p:blipFill>
        <p:spPr>
          <a:xfrm>
            <a:off x="233725" y="3748029"/>
            <a:ext cx="1151150" cy="391394"/>
          </a:xfrm>
          <a:prstGeom prst="rect">
            <a:avLst/>
          </a:prstGeom>
          <a:noFill/>
          <a:ln>
            <a:noFill/>
          </a:ln>
        </p:spPr>
      </p:pic>
      <p:sp>
        <p:nvSpPr>
          <p:cNvPr id="151" name="Google Shape;151;p27"/>
          <p:cNvSpPr/>
          <p:nvPr/>
        </p:nvSpPr>
        <p:spPr>
          <a:xfrm>
            <a:off x="0" y="5073825"/>
            <a:ext cx="3048000" cy="108000"/>
          </a:xfrm>
          <a:prstGeom prst="rect">
            <a:avLst/>
          </a:prstGeom>
          <a:solidFill>
            <a:srgbClr val="D4AF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
          <p:cNvSpPr/>
          <p:nvPr/>
        </p:nvSpPr>
        <p:spPr>
          <a:xfrm>
            <a:off x="3048000" y="5073825"/>
            <a:ext cx="3048000" cy="108000"/>
          </a:xfrm>
          <a:prstGeom prst="rect">
            <a:avLst/>
          </a:prstGeom>
          <a:solidFill>
            <a:srgbClr val="C0C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7"/>
          <p:cNvSpPr/>
          <p:nvPr/>
        </p:nvSpPr>
        <p:spPr>
          <a:xfrm>
            <a:off x="6096000" y="5073825"/>
            <a:ext cx="3048000" cy="108000"/>
          </a:xfrm>
          <a:prstGeom prst="rect">
            <a:avLst/>
          </a:prstGeom>
          <a:solidFill>
            <a:srgbClr val="CD7F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p27"/>
          <p:cNvPicPr preferRelativeResize="0"/>
          <p:nvPr/>
        </p:nvPicPr>
        <p:blipFill rotWithShape="1">
          <a:blip r:embed="rId9">
            <a:alphaModFix/>
          </a:blip>
          <a:srcRect b="0" l="0" r="0" t="0"/>
          <a:stretch/>
        </p:blipFill>
        <p:spPr>
          <a:xfrm>
            <a:off x="124801" y="4708499"/>
            <a:ext cx="1368994" cy="282051"/>
          </a:xfrm>
          <a:prstGeom prst="rect">
            <a:avLst/>
          </a:prstGeom>
          <a:noFill/>
          <a:ln>
            <a:noFill/>
          </a:ln>
        </p:spPr>
      </p:pic>
      <p:pic>
        <p:nvPicPr>
          <p:cNvPr id="155" name="Google Shape;155;p27"/>
          <p:cNvPicPr preferRelativeResize="0"/>
          <p:nvPr/>
        </p:nvPicPr>
        <p:blipFill rotWithShape="1">
          <a:blip r:embed="rId10">
            <a:alphaModFix/>
          </a:blip>
          <a:srcRect b="0" l="0" r="0" t="0"/>
          <a:stretch/>
        </p:blipFill>
        <p:spPr>
          <a:xfrm>
            <a:off x="1544600" y="4662389"/>
            <a:ext cx="1368999" cy="341316"/>
          </a:xfrm>
          <a:prstGeom prst="rect">
            <a:avLst/>
          </a:prstGeom>
          <a:noFill/>
          <a:ln>
            <a:noFill/>
          </a:ln>
        </p:spPr>
      </p:pic>
      <p:pic>
        <p:nvPicPr>
          <p:cNvPr id="156" name="Google Shape;156;p27"/>
          <p:cNvPicPr preferRelativeResize="0"/>
          <p:nvPr/>
        </p:nvPicPr>
        <p:blipFill rotWithShape="1">
          <a:blip r:embed="rId11">
            <a:alphaModFix/>
          </a:blip>
          <a:srcRect b="0" l="0" r="0" t="0"/>
          <a:stretch/>
        </p:blipFill>
        <p:spPr>
          <a:xfrm>
            <a:off x="3414925" y="3753359"/>
            <a:ext cx="2262752" cy="1283229"/>
          </a:xfrm>
          <a:prstGeom prst="rect">
            <a:avLst/>
          </a:prstGeom>
          <a:noFill/>
          <a:ln>
            <a:noFill/>
          </a:ln>
        </p:spPr>
      </p:pic>
      <p:pic>
        <p:nvPicPr>
          <p:cNvPr id="157" name="Google Shape;157;p27"/>
          <p:cNvPicPr preferRelativeResize="0"/>
          <p:nvPr/>
        </p:nvPicPr>
        <p:blipFill rotWithShape="1">
          <a:blip r:embed="rId12">
            <a:alphaModFix/>
          </a:blip>
          <a:srcRect b="0" l="0" r="0" t="0"/>
          <a:stretch/>
        </p:blipFill>
        <p:spPr>
          <a:xfrm>
            <a:off x="124800" y="110400"/>
            <a:ext cx="5640525" cy="643225"/>
          </a:xfrm>
          <a:prstGeom prst="rect">
            <a:avLst/>
          </a:prstGeom>
          <a:noFill/>
          <a:ln>
            <a:noFill/>
          </a:ln>
        </p:spPr>
      </p:pic>
      <p:sp>
        <p:nvSpPr>
          <p:cNvPr id="158" name="Google Shape;158;p27"/>
          <p:cNvSpPr txBox="1"/>
          <p:nvPr/>
        </p:nvSpPr>
        <p:spPr>
          <a:xfrm>
            <a:off x="3684275" y="3214475"/>
            <a:ext cx="5233500" cy="28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1" lang="en" sz="2400">
                <a:solidFill>
                  <a:schemeClr val="accent1"/>
                </a:solidFill>
                <a:latin typeface="Source Sans Pro"/>
                <a:ea typeface="Source Sans Pro"/>
                <a:cs typeface="Source Sans Pro"/>
                <a:sym typeface="Source Sans Pro"/>
              </a:rPr>
              <a:t>¡Una gran oportunidad!</a:t>
            </a:r>
            <a:endParaRPr b="0" i="1" sz="2400" u="none" cap="none" strike="noStrike">
              <a:solidFill>
                <a:schemeClr val="accent1"/>
              </a:solidFill>
              <a:latin typeface="Source Sans Pro"/>
              <a:ea typeface="Source Sans Pro"/>
              <a:cs typeface="Source Sans Pro"/>
              <a:sym typeface="Source Sans Pro"/>
            </a:endParaRPr>
          </a:p>
        </p:txBody>
      </p:sp>
      <p:pic>
        <p:nvPicPr>
          <p:cNvPr id="159" name="Google Shape;159;p27"/>
          <p:cNvPicPr preferRelativeResize="0"/>
          <p:nvPr/>
        </p:nvPicPr>
        <p:blipFill rotWithShape="1">
          <a:blip r:embed="rId13">
            <a:alphaModFix/>
          </a:blip>
          <a:srcRect b="1009" l="0" r="0" t="999"/>
          <a:stretch/>
        </p:blipFill>
        <p:spPr>
          <a:xfrm>
            <a:off x="851253" y="864899"/>
            <a:ext cx="2102400" cy="2102400"/>
          </a:xfrm>
          <a:prstGeom prst="rect">
            <a:avLst/>
          </a:prstGeom>
          <a:noFill/>
          <a:ln>
            <a:noFill/>
          </a:ln>
        </p:spPr>
      </p:pic>
      <p:grpSp>
        <p:nvGrpSpPr>
          <p:cNvPr id="160" name="Google Shape;160;p27"/>
          <p:cNvGrpSpPr/>
          <p:nvPr/>
        </p:nvGrpSpPr>
        <p:grpSpPr>
          <a:xfrm>
            <a:off x="6150425" y="3720350"/>
            <a:ext cx="2925851" cy="1320300"/>
            <a:chOff x="6150425" y="3720350"/>
            <a:chExt cx="2925851" cy="1320300"/>
          </a:xfrm>
        </p:grpSpPr>
        <p:pic>
          <p:nvPicPr>
            <p:cNvPr id="161" name="Google Shape;161;p27"/>
            <p:cNvPicPr preferRelativeResize="0"/>
            <p:nvPr/>
          </p:nvPicPr>
          <p:blipFill rotWithShape="1">
            <a:blip r:embed="rId14">
              <a:alphaModFix/>
            </a:blip>
            <a:srcRect b="16149" l="0" r="0" t="0"/>
            <a:stretch/>
          </p:blipFill>
          <p:spPr>
            <a:xfrm>
              <a:off x="6150425" y="3720350"/>
              <a:ext cx="2382599" cy="1320300"/>
            </a:xfrm>
            <a:prstGeom prst="rect">
              <a:avLst/>
            </a:prstGeom>
            <a:noFill/>
            <a:ln>
              <a:noFill/>
            </a:ln>
          </p:spPr>
        </p:pic>
        <p:pic>
          <p:nvPicPr>
            <p:cNvPr id="162" name="Google Shape;162;p27"/>
            <p:cNvPicPr preferRelativeResize="0"/>
            <p:nvPr/>
          </p:nvPicPr>
          <p:blipFill rotWithShape="1">
            <a:blip r:embed="rId14">
              <a:alphaModFix/>
            </a:blip>
            <a:srcRect b="-1319" l="49902" r="24899" t="86430"/>
            <a:stretch/>
          </p:blipFill>
          <p:spPr>
            <a:xfrm>
              <a:off x="8533025" y="3720350"/>
              <a:ext cx="543251" cy="212149"/>
            </a:xfrm>
            <a:prstGeom prst="rect">
              <a:avLst/>
            </a:prstGeom>
            <a:noFill/>
            <a:ln>
              <a:noFill/>
            </a:ln>
          </p:spPr>
        </p:pic>
        <p:pic>
          <p:nvPicPr>
            <p:cNvPr id="163" name="Google Shape;163;p27"/>
            <p:cNvPicPr preferRelativeResize="0"/>
            <p:nvPr/>
          </p:nvPicPr>
          <p:blipFill rotWithShape="1">
            <a:blip r:embed="rId14">
              <a:alphaModFix/>
            </a:blip>
            <a:srcRect b="1985" l="24809" r="49993" t="88521"/>
            <a:stretch/>
          </p:blipFill>
          <p:spPr>
            <a:xfrm>
              <a:off x="8533025" y="4089950"/>
              <a:ext cx="543251" cy="135250"/>
            </a:xfrm>
            <a:prstGeom prst="rect">
              <a:avLst/>
            </a:prstGeom>
            <a:noFill/>
            <a:ln>
              <a:noFill/>
            </a:ln>
          </p:spPr>
        </p:pic>
      </p:grpSp>
      <p:pic>
        <p:nvPicPr>
          <p:cNvPr id="164" name="Google Shape;164;p27"/>
          <p:cNvPicPr preferRelativeResize="0"/>
          <p:nvPr/>
        </p:nvPicPr>
        <p:blipFill rotWithShape="1">
          <a:blip r:embed="rId15">
            <a:alphaModFix/>
          </a:blip>
          <a:srcRect b="0" l="0" r="0" t="0"/>
          <a:stretch/>
        </p:blipFill>
        <p:spPr>
          <a:xfrm>
            <a:off x="8604473" y="4438525"/>
            <a:ext cx="431329" cy="15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6"/>
          <p:cNvSpPr txBox="1"/>
          <p:nvPr/>
        </p:nvSpPr>
        <p:spPr>
          <a:xfrm>
            <a:off x="1088400" y="1036417"/>
            <a:ext cx="6967200" cy="26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Exo 2"/>
                <a:ea typeface="Exo 2"/>
                <a:cs typeface="Exo 2"/>
                <a:sym typeface="Exo 2"/>
              </a:rPr>
              <a:t>Recolecta evidencias… ¡no opiniones!</a:t>
            </a:r>
            <a:endParaRPr b="1" sz="4800">
              <a:solidFill>
                <a:schemeClr val="accent1"/>
              </a:solidFill>
              <a:latin typeface="Exo 2"/>
              <a:ea typeface="Exo 2"/>
              <a:cs typeface="Exo 2"/>
              <a:sym typeface="Exo 2"/>
            </a:endParaRPr>
          </a:p>
        </p:txBody>
      </p:sp>
      <p:sp>
        <p:nvSpPr>
          <p:cNvPr id="339" name="Google Shape;339;p36"/>
          <p:cNvSpPr txBox="1"/>
          <p:nvPr>
            <p:ph type="ctrTitle"/>
          </p:nvPr>
        </p:nvSpPr>
        <p:spPr>
          <a:xfrm>
            <a:off x="44400" y="56825"/>
            <a:ext cx="90321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Abordar la Transformación</a:t>
            </a:r>
            <a:endParaRPr sz="1800">
              <a:solidFill>
                <a:schemeClr val="accent1"/>
              </a:solidFill>
            </a:endParaRPr>
          </a:p>
        </p:txBody>
      </p:sp>
      <p:pic>
        <p:nvPicPr>
          <p:cNvPr id="340" name="Google Shape;340;p36"/>
          <p:cNvPicPr preferRelativeResize="0"/>
          <p:nvPr/>
        </p:nvPicPr>
        <p:blipFill>
          <a:blip r:embed="rId3">
            <a:alphaModFix/>
          </a:blip>
          <a:stretch>
            <a:fillRect/>
          </a:stretch>
        </p:blipFill>
        <p:spPr>
          <a:xfrm rot="1304201">
            <a:off x="-101850" y="2427375"/>
            <a:ext cx="3850575" cy="3850575"/>
          </a:xfrm>
          <a:prstGeom prst="rect">
            <a:avLst/>
          </a:prstGeom>
          <a:noFill/>
          <a:ln>
            <a:noFill/>
          </a:ln>
        </p:spPr>
      </p:pic>
      <p:pic>
        <p:nvPicPr>
          <p:cNvPr id="341" name="Google Shape;341;p36"/>
          <p:cNvPicPr preferRelativeResize="0"/>
          <p:nvPr/>
        </p:nvPicPr>
        <p:blipFill>
          <a:blip r:embed="rId3">
            <a:alphaModFix/>
          </a:blip>
          <a:stretch>
            <a:fillRect/>
          </a:stretch>
        </p:blipFill>
        <p:spPr>
          <a:xfrm rot="1304201">
            <a:off x="-3664350" y="1004400"/>
            <a:ext cx="3850575" cy="3850575"/>
          </a:xfrm>
          <a:prstGeom prst="rect">
            <a:avLst/>
          </a:prstGeom>
          <a:noFill/>
          <a:ln>
            <a:noFill/>
          </a:ln>
        </p:spPr>
      </p:pic>
      <p:pic>
        <p:nvPicPr>
          <p:cNvPr id="342" name="Google Shape;342;p36"/>
          <p:cNvPicPr preferRelativeResize="0"/>
          <p:nvPr/>
        </p:nvPicPr>
        <p:blipFill>
          <a:blip r:embed="rId3">
            <a:alphaModFix/>
          </a:blip>
          <a:stretch>
            <a:fillRect/>
          </a:stretch>
        </p:blipFill>
        <p:spPr>
          <a:xfrm rot="1304201">
            <a:off x="3450375" y="3849175"/>
            <a:ext cx="3850575" cy="3850575"/>
          </a:xfrm>
          <a:prstGeom prst="rect">
            <a:avLst/>
          </a:prstGeom>
          <a:noFill/>
          <a:ln>
            <a:noFill/>
          </a:ln>
        </p:spPr>
      </p:pic>
      <p:pic>
        <p:nvPicPr>
          <p:cNvPr id="343" name="Google Shape;343;p36"/>
          <p:cNvPicPr preferRelativeResize="0"/>
          <p:nvPr/>
        </p:nvPicPr>
        <p:blipFill>
          <a:blip r:embed="rId4">
            <a:alphaModFix/>
          </a:blip>
          <a:stretch>
            <a:fillRect/>
          </a:stretch>
        </p:blipFill>
        <p:spPr>
          <a:xfrm>
            <a:off x="8393450" y="122825"/>
            <a:ext cx="683069" cy="33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PRODUCT DISCOVERY</a:t>
            </a:r>
            <a:endParaRPr/>
          </a:p>
        </p:txBody>
      </p:sp>
      <p:sp>
        <p:nvSpPr>
          <p:cNvPr id="349" name="Google Shape;349;p3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50" name="Google Shape;350;p37"/>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351" name="Google Shape;351;p37"/>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¿Qué es? ¿Por qué es importante?</a:t>
            </a:r>
            <a:endParaRPr/>
          </a:p>
        </p:txBody>
      </p:sp>
      <p:pic>
        <p:nvPicPr>
          <p:cNvPr id="352" name="Google Shape;352;p37"/>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8"/>
          <p:cNvSpPr txBox="1"/>
          <p:nvPr>
            <p:ph idx="2" type="ctrTitle"/>
          </p:nvPr>
        </p:nvSpPr>
        <p:spPr>
          <a:xfrm>
            <a:off x="1247400" y="29571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Delivery</a:t>
            </a:r>
            <a:endParaRPr/>
          </a:p>
        </p:txBody>
      </p:sp>
      <p:sp>
        <p:nvSpPr>
          <p:cNvPr id="358" name="Google Shape;358;p38"/>
          <p:cNvSpPr txBox="1"/>
          <p:nvPr>
            <p:ph idx="1" type="subTitle"/>
          </p:nvPr>
        </p:nvSpPr>
        <p:spPr>
          <a:xfrm>
            <a:off x="867875" y="3242875"/>
            <a:ext cx="3045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Tradicionalmente Agile se ha centrado en el Delivery: </a:t>
            </a:r>
            <a:endParaRPr/>
          </a:p>
          <a:p>
            <a:pPr indent="0" lvl="0" marL="0" rtl="0" algn="ctr">
              <a:spcBef>
                <a:spcPts val="0"/>
              </a:spcBef>
              <a:spcAft>
                <a:spcPts val="0"/>
              </a:spcAft>
              <a:buNone/>
            </a:pPr>
            <a:r>
              <a:rPr lang="en"/>
              <a:t>“</a:t>
            </a:r>
            <a:r>
              <a:rPr b="1" lang="en">
                <a:solidFill>
                  <a:schemeClr val="accent1"/>
                </a:solidFill>
                <a:latin typeface="Roboto Condensed"/>
                <a:ea typeface="Roboto Condensed"/>
                <a:cs typeface="Roboto Condensed"/>
                <a:sym typeface="Roboto Condensed"/>
              </a:rPr>
              <a:t>Construye las cosas bien</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59" name="Google Shape;359;p38"/>
          <p:cNvSpPr txBox="1"/>
          <p:nvPr>
            <p:ph idx="5" type="ctrTitle"/>
          </p:nvPr>
        </p:nvSpPr>
        <p:spPr>
          <a:xfrm>
            <a:off x="5451600" y="29571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Discovery</a:t>
            </a:r>
            <a:endParaRPr/>
          </a:p>
        </p:txBody>
      </p:sp>
      <p:sp>
        <p:nvSpPr>
          <p:cNvPr id="360" name="Google Shape;360;p38"/>
          <p:cNvSpPr txBox="1"/>
          <p:nvPr>
            <p:ph idx="6" type="subTitle"/>
          </p:nvPr>
        </p:nvSpPr>
        <p:spPr>
          <a:xfrm>
            <a:off x="5307275" y="3242875"/>
            <a:ext cx="3001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Discovery el foco está en “</a:t>
            </a:r>
            <a:r>
              <a:rPr lang="en"/>
              <a:t>que construir</a:t>
            </a:r>
            <a:r>
              <a:rPr lang="en"/>
              <a:t>”:</a:t>
            </a:r>
            <a:endParaRPr/>
          </a:p>
          <a:p>
            <a:pPr indent="0" lvl="0" marL="0" rtl="0" algn="ctr">
              <a:spcBef>
                <a:spcPts val="0"/>
              </a:spcBef>
              <a:spcAft>
                <a:spcPts val="0"/>
              </a:spcAft>
              <a:buNone/>
            </a:pPr>
            <a:r>
              <a:rPr lang="en"/>
              <a:t>“</a:t>
            </a:r>
            <a:r>
              <a:rPr b="1" lang="en">
                <a:solidFill>
                  <a:schemeClr val="accent1"/>
                </a:solidFill>
                <a:latin typeface="Roboto Condensed"/>
                <a:ea typeface="Roboto Condensed"/>
                <a:cs typeface="Roboto Condensed"/>
                <a:sym typeface="Roboto Condensed"/>
              </a:rPr>
              <a:t>Construye las cosas correctas</a:t>
            </a:r>
            <a:r>
              <a:rPr lang="en"/>
              <a:t>”</a:t>
            </a:r>
            <a:endParaRPr/>
          </a:p>
          <a:p>
            <a:pPr indent="0" lvl="0" marL="0" rtl="0" algn="ctr">
              <a:spcBef>
                <a:spcPts val="0"/>
              </a:spcBef>
              <a:spcAft>
                <a:spcPts val="0"/>
              </a:spcAft>
              <a:buNone/>
            </a:pPr>
            <a:r>
              <a:t/>
            </a:r>
            <a:endParaRPr/>
          </a:p>
        </p:txBody>
      </p:sp>
      <p:sp>
        <p:nvSpPr>
          <p:cNvPr id="361" name="Google Shape;361;p38"/>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 Discovery</a:t>
            </a:r>
            <a:endParaRPr sz="1800">
              <a:solidFill>
                <a:schemeClr val="accent1"/>
              </a:solidFill>
            </a:endParaRPr>
          </a:p>
        </p:txBody>
      </p:sp>
      <p:pic>
        <p:nvPicPr>
          <p:cNvPr id="362" name="Google Shape;362;p38"/>
          <p:cNvPicPr preferRelativeResize="0"/>
          <p:nvPr/>
        </p:nvPicPr>
        <p:blipFill>
          <a:blip r:embed="rId3">
            <a:alphaModFix/>
          </a:blip>
          <a:stretch>
            <a:fillRect/>
          </a:stretch>
        </p:blipFill>
        <p:spPr>
          <a:xfrm>
            <a:off x="392450" y="1802358"/>
            <a:ext cx="4179550" cy="1247617"/>
          </a:xfrm>
          <a:prstGeom prst="rect">
            <a:avLst/>
          </a:prstGeom>
          <a:noFill/>
          <a:ln>
            <a:noFill/>
          </a:ln>
        </p:spPr>
      </p:pic>
      <p:pic>
        <p:nvPicPr>
          <p:cNvPr id="363" name="Google Shape;363;p38"/>
          <p:cNvPicPr preferRelativeResize="0"/>
          <p:nvPr/>
        </p:nvPicPr>
        <p:blipFill>
          <a:blip r:embed="rId4">
            <a:alphaModFix/>
          </a:blip>
          <a:stretch>
            <a:fillRect/>
          </a:stretch>
        </p:blipFill>
        <p:spPr>
          <a:xfrm>
            <a:off x="4654950" y="1863313"/>
            <a:ext cx="4127549" cy="1125695"/>
          </a:xfrm>
          <a:prstGeom prst="rect">
            <a:avLst/>
          </a:prstGeom>
          <a:noFill/>
          <a:ln>
            <a:noFill/>
          </a:ln>
        </p:spPr>
      </p:pic>
      <p:sp>
        <p:nvSpPr>
          <p:cNvPr id="364" name="Google Shape;364;p38"/>
          <p:cNvSpPr/>
          <p:nvPr/>
        </p:nvSpPr>
        <p:spPr>
          <a:xfrm>
            <a:off x="4128000" y="3196075"/>
            <a:ext cx="888000" cy="355200"/>
          </a:xfrm>
          <a:prstGeom prst="lef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umbs up sign" id="365" name="Google Shape;365;p38"/>
          <p:cNvPicPr preferRelativeResize="0"/>
          <p:nvPr/>
        </p:nvPicPr>
        <p:blipFill rotWithShape="1">
          <a:blip r:embed="rId5">
            <a:alphaModFix/>
          </a:blip>
          <a:srcRect b="0" l="0" r="0" t="0"/>
          <a:stretch/>
        </p:blipFill>
        <p:spPr>
          <a:xfrm>
            <a:off x="3251542" y="3588287"/>
            <a:ext cx="595425" cy="582134"/>
          </a:xfrm>
          <a:prstGeom prst="rect">
            <a:avLst/>
          </a:prstGeom>
          <a:noFill/>
          <a:ln>
            <a:noFill/>
          </a:ln>
        </p:spPr>
      </p:pic>
      <p:pic>
        <p:nvPicPr>
          <p:cNvPr descr="Thumbs up sign" id="366" name="Google Shape;366;p38"/>
          <p:cNvPicPr preferRelativeResize="0"/>
          <p:nvPr/>
        </p:nvPicPr>
        <p:blipFill rotWithShape="1">
          <a:blip r:embed="rId5">
            <a:alphaModFix/>
          </a:blip>
          <a:srcRect b="0" l="0" r="0" t="0"/>
          <a:stretch/>
        </p:blipFill>
        <p:spPr>
          <a:xfrm>
            <a:off x="7789842" y="3588287"/>
            <a:ext cx="595425" cy="582134"/>
          </a:xfrm>
          <a:prstGeom prst="rect">
            <a:avLst/>
          </a:prstGeom>
          <a:noFill/>
          <a:ln>
            <a:noFill/>
          </a:ln>
        </p:spPr>
      </p:pic>
      <p:pic>
        <p:nvPicPr>
          <p:cNvPr id="367" name="Google Shape;367;p38"/>
          <p:cNvPicPr preferRelativeResize="0"/>
          <p:nvPr/>
        </p:nvPicPr>
        <p:blipFill>
          <a:blip r:embed="rId6">
            <a:alphaModFix/>
          </a:blip>
          <a:stretch>
            <a:fillRect/>
          </a:stretch>
        </p:blipFill>
        <p:spPr>
          <a:xfrm>
            <a:off x="7943650" y="75725"/>
            <a:ext cx="876125" cy="42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idx="2" type="ctrTitle"/>
          </p:nvPr>
        </p:nvSpPr>
        <p:spPr>
          <a:xfrm>
            <a:off x="842100" y="1328025"/>
            <a:ext cx="7459800" cy="9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Maximizar </a:t>
            </a:r>
            <a:r>
              <a:rPr lang="en">
                <a:solidFill>
                  <a:schemeClr val="accent1"/>
                </a:solidFill>
              </a:rPr>
              <a:t>Valor</a:t>
            </a:r>
            <a:r>
              <a:rPr lang="en"/>
              <a:t>, no el volumen de </a:t>
            </a:r>
            <a:r>
              <a:rPr lang="en">
                <a:solidFill>
                  <a:schemeClr val="accent1"/>
                </a:solidFill>
              </a:rPr>
              <a:t>Producción</a:t>
            </a:r>
            <a:r>
              <a:rPr lang="en"/>
              <a:t>.</a:t>
            </a:r>
            <a:endParaRPr/>
          </a:p>
        </p:txBody>
      </p:sp>
      <p:sp>
        <p:nvSpPr>
          <p:cNvPr id="373" name="Google Shape;373;p39"/>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 Discovery</a:t>
            </a:r>
            <a:endParaRPr sz="1800">
              <a:solidFill>
                <a:schemeClr val="accent1"/>
              </a:solidFill>
            </a:endParaRPr>
          </a:p>
        </p:txBody>
      </p:sp>
      <p:pic>
        <p:nvPicPr>
          <p:cNvPr id="374" name="Google Shape;374;p39"/>
          <p:cNvPicPr preferRelativeResize="0"/>
          <p:nvPr/>
        </p:nvPicPr>
        <p:blipFill rotWithShape="1">
          <a:blip r:embed="rId3">
            <a:alphaModFix/>
          </a:blip>
          <a:srcRect b="0" l="0" r="0" t="0"/>
          <a:stretch/>
        </p:blipFill>
        <p:spPr>
          <a:xfrm>
            <a:off x="7712150" y="2045625"/>
            <a:ext cx="948774" cy="970599"/>
          </a:xfrm>
          <a:prstGeom prst="rect">
            <a:avLst/>
          </a:prstGeom>
          <a:noFill/>
          <a:ln>
            <a:noFill/>
          </a:ln>
        </p:spPr>
      </p:pic>
      <p:pic>
        <p:nvPicPr>
          <p:cNvPr descr="A close up of a logo&#10;&#10;Description generated with very high confidence" id="375" name="Google Shape;375;p39"/>
          <p:cNvPicPr preferRelativeResize="0"/>
          <p:nvPr/>
        </p:nvPicPr>
        <p:blipFill rotWithShape="1">
          <a:blip r:embed="rId4">
            <a:alphaModFix/>
          </a:blip>
          <a:srcRect b="0" l="0" r="0" t="0"/>
          <a:stretch/>
        </p:blipFill>
        <p:spPr>
          <a:xfrm>
            <a:off x="5771274" y="3648426"/>
            <a:ext cx="1020668" cy="1044175"/>
          </a:xfrm>
          <a:prstGeom prst="rect">
            <a:avLst/>
          </a:prstGeom>
          <a:noFill/>
          <a:ln>
            <a:noFill/>
          </a:ln>
        </p:spPr>
      </p:pic>
      <p:sp>
        <p:nvSpPr>
          <p:cNvPr id="376" name="Google Shape;376;p39"/>
          <p:cNvSpPr/>
          <p:nvPr/>
        </p:nvSpPr>
        <p:spPr>
          <a:xfrm>
            <a:off x="4052670" y="3020550"/>
            <a:ext cx="1109700" cy="843900"/>
          </a:xfrm>
          <a:prstGeom prst="rightArrow">
            <a:avLst>
              <a:gd fmla="val 50000" name="adj1"/>
              <a:gd fmla="val 50000" name="adj2"/>
            </a:avLst>
          </a:prstGeom>
          <a:solidFill>
            <a:srgbClr val="F8AC00"/>
          </a:solidFill>
          <a:ln cap="flat" cmpd="sng" w="25400">
            <a:solidFill>
              <a:srgbClr val="B47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377" name="Google Shape;377;p39"/>
          <p:cNvPicPr preferRelativeResize="0"/>
          <p:nvPr/>
        </p:nvPicPr>
        <p:blipFill>
          <a:blip r:embed="rId5">
            <a:alphaModFix/>
          </a:blip>
          <a:stretch>
            <a:fillRect/>
          </a:stretch>
        </p:blipFill>
        <p:spPr>
          <a:xfrm>
            <a:off x="4871875" y="2030150"/>
            <a:ext cx="1905000" cy="1143000"/>
          </a:xfrm>
          <a:prstGeom prst="rect">
            <a:avLst/>
          </a:prstGeom>
          <a:noFill/>
          <a:ln>
            <a:noFill/>
          </a:ln>
        </p:spPr>
      </p:pic>
      <p:pic>
        <p:nvPicPr>
          <p:cNvPr id="378" name="Google Shape;378;p39"/>
          <p:cNvPicPr preferRelativeResize="0"/>
          <p:nvPr/>
        </p:nvPicPr>
        <p:blipFill>
          <a:blip r:embed="rId6">
            <a:alphaModFix/>
          </a:blip>
          <a:stretch>
            <a:fillRect/>
          </a:stretch>
        </p:blipFill>
        <p:spPr>
          <a:xfrm>
            <a:off x="7331150" y="3518125"/>
            <a:ext cx="1392250" cy="1044174"/>
          </a:xfrm>
          <a:prstGeom prst="rect">
            <a:avLst/>
          </a:prstGeom>
          <a:noFill/>
          <a:ln>
            <a:noFill/>
          </a:ln>
        </p:spPr>
      </p:pic>
      <p:pic>
        <p:nvPicPr>
          <p:cNvPr id="379" name="Google Shape;379;p39"/>
          <p:cNvPicPr preferRelativeResize="0"/>
          <p:nvPr/>
        </p:nvPicPr>
        <p:blipFill>
          <a:blip r:embed="rId7">
            <a:alphaModFix/>
          </a:blip>
          <a:stretch>
            <a:fillRect/>
          </a:stretch>
        </p:blipFill>
        <p:spPr>
          <a:xfrm>
            <a:off x="204299" y="2101800"/>
            <a:ext cx="3636674" cy="2626649"/>
          </a:xfrm>
          <a:prstGeom prst="rect">
            <a:avLst/>
          </a:prstGeom>
          <a:noFill/>
          <a:ln>
            <a:noFill/>
          </a:ln>
        </p:spPr>
      </p:pic>
      <p:pic>
        <p:nvPicPr>
          <p:cNvPr descr="A close up of a logo&#10;&#10;Description generated with very high confidence" id="380" name="Google Shape;380;p39"/>
          <p:cNvPicPr preferRelativeResize="0"/>
          <p:nvPr/>
        </p:nvPicPr>
        <p:blipFill rotWithShape="1">
          <a:blip r:embed="rId8">
            <a:alphaModFix/>
          </a:blip>
          <a:srcRect b="0" l="0" r="0" t="0"/>
          <a:stretch/>
        </p:blipFill>
        <p:spPr>
          <a:xfrm>
            <a:off x="2334463" y="2294404"/>
            <a:ext cx="1686592" cy="1686592"/>
          </a:xfrm>
          <a:prstGeom prst="rect">
            <a:avLst/>
          </a:prstGeom>
          <a:noFill/>
          <a:ln>
            <a:noFill/>
          </a:ln>
        </p:spPr>
      </p:pic>
      <p:cxnSp>
        <p:nvCxnSpPr>
          <p:cNvPr id="381" name="Google Shape;381;p39"/>
          <p:cNvCxnSpPr/>
          <p:nvPr/>
        </p:nvCxnSpPr>
        <p:spPr>
          <a:xfrm>
            <a:off x="6045351" y="3206125"/>
            <a:ext cx="50400" cy="376200"/>
          </a:xfrm>
          <a:prstGeom prst="straightConnector1">
            <a:avLst/>
          </a:prstGeom>
          <a:noFill/>
          <a:ln cap="flat" cmpd="sng" w="28575">
            <a:solidFill>
              <a:srgbClr val="F8AA00"/>
            </a:solidFill>
            <a:prstDash val="solid"/>
            <a:round/>
            <a:headEnd len="sm" w="sm" type="none"/>
            <a:tailEnd len="med" w="med" type="triangle"/>
          </a:ln>
        </p:spPr>
      </p:cxnSp>
      <p:cxnSp>
        <p:nvCxnSpPr>
          <p:cNvPr id="382" name="Google Shape;382;p39"/>
          <p:cNvCxnSpPr/>
          <p:nvPr/>
        </p:nvCxnSpPr>
        <p:spPr>
          <a:xfrm>
            <a:off x="6802676" y="3075100"/>
            <a:ext cx="568500" cy="484500"/>
          </a:xfrm>
          <a:prstGeom prst="straightConnector1">
            <a:avLst/>
          </a:prstGeom>
          <a:noFill/>
          <a:ln cap="flat" cmpd="sng" w="28575">
            <a:solidFill>
              <a:srgbClr val="F8AA00"/>
            </a:solidFill>
            <a:prstDash val="solid"/>
            <a:round/>
            <a:headEnd len="sm" w="sm" type="none"/>
            <a:tailEnd len="med" w="med" type="triangle"/>
          </a:ln>
        </p:spPr>
      </p:cxnSp>
      <p:cxnSp>
        <p:nvCxnSpPr>
          <p:cNvPr id="383" name="Google Shape;383;p39"/>
          <p:cNvCxnSpPr>
            <a:stCxn id="377" idx="3"/>
          </p:cNvCxnSpPr>
          <p:nvPr/>
        </p:nvCxnSpPr>
        <p:spPr>
          <a:xfrm>
            <a:off x="6776875" y="2601650"/>
            <a:ext cx="735000" cy="64800"/>
          </a:xfrm>
          <a:prstGeom prst="straightConnector1">
            <a:avLst/>
          </a:prstGeom>
          <a:noFill/>
          <a:ln cap="flat" cmpd="sng" w="28575">
            <a:solidFill>
              <a:srgbClr val="F8AA00"/>
            </a:solidFill>
            <a:prstDash val="solid"/>
            <a:round/>
            <a:headEnd len="sm" w="sm" type="none"/>
            <a:tailEnd len="med" w="med" type="triangle"/>
          </a:ln>
        </p:spPr>
      </p:cxnSp>
      <p:sp>
        <p:nvSpPr>
          <p:cNvPr id="384" name="Google Shape;384;p39"/>
          <p:cNvSpPr txBox="1"/>
          <p:nvPr>
            <p:ph idx="1" type="subTitle"/>
          </p:nvPr>
        </p:nvSpPr>
        <p:spPr>
          <a:xfrm>
            <a:off x="5143875" y="2867900"/>
            <a:ext cx="14487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Funcionalidad valiosa</a:t>
            </a:r>
            <a:endParaRPr b="1">
              <a:latin typeface="Roboto Condensed"/>
              <a:ea typeface="Roboto Condensed"/>
              <a:cs typeface="Roboto Condensed"/>
              <a:sym typeface="Roboto Condensed"/>
            </a:endParaRPr>
          </a:p>
        </p:txBody>
      </p:sp>
      <p:sp>
        <p:nvSpPr>
          <p:cNvPr id="385" name="Google Shape;385;p39"/>
          <p:cNvSpPr txBox="1"/>
          <p:nvPr>
            <p:ph idx="1" type="subTitle"/>
          </p:nvPr>
        </p:nvSpPr>
        <p:spPr>
          <a:xfrm>
            <a:off x="5625925" y="4604975"/>
            <a:ext cx="14487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Satisfacción clientes</a:t>
            </a:r>
            <a:endParaRPr b="1">
              <a:latin typeface="Roboto Condensed"/>
              <a:ea typeface="Roboto Condensed"/>
              <a:cs typeface="Roboto Condensed"/>
              <a:sym typeface="Roboto Condensed"/>
            </a:endParaRPr>
          </a:p>
        </p:txBody>
      </p:sp>
      <p:sp>
        <p:nvSpPr>
          <p:cNvPr id="386" name="Google Shape;386;p39"/>
          <p:cNvSpPr txBox="1"/>
          <p:nvPr>
            <p:ph idx="1" type="subTitle"/>
          </p:nvPr>
        </p:nvSpPr>
        <p:spPr>
          <a:xfrm>
            <a:off x="7289700" y="2994550"/>
            <a:ext cx="18495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Económicos: Ventas/Ingresos</a:t>
            </a:r>
            <a:endParaRPr b="1">
              <a:latin typeface="Roboto Condensed"/>
              <a:ea typeface="Roboto Condensed"/>
              <a:cs typeface="Roboto Condensed"/>
              <a:sym typeface="Roboto Condensed"/>
            </a:endParaRPr>
          </a:p>
        </p:txBody>
      </p:sp>
      <p:sp>
        <p:nvSpPr>
          <p:cNvPr id="387" name="Google Shape;387;p39"/>
          <p:cNvSpPr txBox="1"/>
          <p:nvPr>
            <p:ph idx="1" type="subTitle"/>
          </p:nvPr>
        </p:nvSpPr>
        <p:spPr>
          <a:xfrm>
            <a:off x="7186200" y="4419975"/>
            <a:ext cx="19050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Diferenciarse del competidor</a:t>
            </a:r>
            <a:endParaRPr b="1">
              <a:latin typeface="Roboto Condensed"/>
              <a:ea typeface="Roboto Condensed"/>
              <a:cs typeface="Roboto Condensed"/>
              <a:sym typeface="Roboto Condensed"/>
            </a:endParaRPr>
          </a:p>
        </p:txBody>
      </p:sp>
      <p:pic>
        <p:nvPicPr>
          <p:cNvPr id="388" name="Google Shape;388;p39"/>
          <p:cNvPicPr preferRelativeResize="0"/>
          <p:nvPr/>
        </p:nvPicPr>
        <p:blipFill>
          <a:blip r:embed="rId9">
            <a:alphaModFix/>
          </a:blip>
          <a:stretch>
            <a:fillRect/>
          </a:stretch>
        </p:blipFill>
        <p:spPr>
          <a:xfrm>
            <a:off x="7943650" y="75725"/>
            <a:ext cx="876125" cy="42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0"/>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 Discovery</a:t>
            </a:r>
            <a:endParaRPr sz="1800">
              <a:solidFill>
                <a:schemeClr val="accent1"/>
              </a:solidFill>
            </a:endParaRPr>
          </a:p>
        </p:txBody>
      </p:sp>
      <p:pic>
        <p:nvPicPr>
          <p:cNvPr id="394" name="Google Shape;394;p40"/>
          <p:cNvPicPr preferRelativeResize="0"/>
          <p:nvPr/>
        </p:nvPicPr>
        <p:blipFill>
          <a:blip r:embed="rId3">
            <a:alphaModFix/>
          </a:blip>
          <a:stretch>
            <a:fillRect/>
          </a:stretch>
        </p:blipFill>
        <p:spPr>
          <a:xfrm>
            <a:off x="560825" y="1230225"/>
            <a:ext cx="6700675" cy="3775675"/>
          </a:xfrm>
          <a:prstGeom prst="rect">
            <a:avLst/>
          </a:prstGeom>
          <a:noFill/>
          <a:ln>
            <a:noFill/>
          </a:ln>
        </p:spPr>
      </p:pic>
      <p:sp>
        <p:nvSpPr>
          <p:cNvPr id="395" name="Google Shape;395;p40"/>
          <p:cNvSpPr txBox="1"/>
          <p:nvPr/>
        </p:nvSpPr>
        <p:spPr>
          <a:xfrm>
            <a:off x="7095100" y="1839550"/>
            <a:ext cx="1972800" cy="125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Las iteraciones de Discovery deben ser más cortas en tiempo y esfuerzo que una iteración de Delivery</a:t>
            </a:r>
            <a:endParaRPr>
              <a:latin typeface="Roboto Condensed Light"/>
              <a:ea typeface="Roboto Condensed Light"/>
              <a:cs typeface="Roboto Condensed Light"/>
              <a:sym typeface="Roboto Condensed Light"/>
            </a:endParaRPr>
          </a:p>
        </p:txBody>
      </p:sp>
      <p:pic>
        <p:nvPicPr>
          <p:cNvPr id="396" name="Google Shape;396;p40"/>
          <p:cNvPicPr preferRelativeResize="0"/>
          <p:nvPr/>
        </p:nvPicPr>
        <p:blipFill>
          <a:blip r:embed="rId4">
            <a:alphaModFix/>
          </a:blip>
          <a:stretch>
            <a:fillRect/>
          </a:stretch>
        </p:blipFill>
        <p:spPr>
          <a:xfrm>
            <a:off x="7943650" y="75725"/>
            <a:ext cx="876125" cy="42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1"/>
          <p:cNvSpPr txBox="1"/>
          <p:nvPr>
            <p:ph idx="2" type="ctrTitle"/>
          </p:nvPr>
        </p:nvSpPr>
        <p:spPr>
          <a:xfrm>
            <a:off x="842100" y="1861425"/>
            <a:ext cx="7459800" cy="9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 reto:</a:t>
            </a:r>
            <a:endParaRPr/>
          </a:p>
          <a:p>
            <a:pPr indent="0" lvl="0" marL="457200" rtl="0" algn="just">
              <a:spcBef>
                <a:spcPts val="0"/>
              </a:spcBef>
              <a:spcAft>
                <a:spcPts val="0"/>
              </a:spcAft>
              <a:buNone/>
            </a:pPr>
            <a:r>
              <a:rPr lang="en" sz="2400">
                <a:solidFill>
                  <a:schemeClr val="accent1"/>
                </a:solidFill>
              </a:rPr>
              <a:t>Identificar qué funcionalidad da valor al producto y sobre qué debe trabajar el equipo</a:t>
            </a:r>
            <a:r>
              <a:rPr lang="en"/>
              <a:t>.</a:t>
            </a:r>
            <a:endParaRPr/>
          </a:p>
        </p:txBody>
      </p:sp>
      <p:sp>
        <p:nvSpPr>
          <p:cNvPr id="402" name="Google Shape;402;p41"/>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 Discovery</a:t>
            </a:r>
            <a:endParaRPr sz="1800">
              <a:solidFill>
                <a:schemeClr val="accent1"/>
              </a:solidFill>
            </a:endParaRPr>
          </a:p>
        </p:txBody>
      </p:sp>
      <p:pic>
        <p:nvPicPr>
          <p:cNvPr descr="A picture containing object&#10;&#10;Description generated with very high confidence" id="403" name="Google Shape;403;p41"/>
          <p:cNvPicPr preferRelativeResize="0"/>
          <p:nvPr/>
        </p:nvPicPr>
        <p:blipFill rotWithShape="1">
          <a:blip r:embed="rId3">
            <a:alphaModFix/>
          </a:blip>
          <a:srcRect b="0" l="0" r="0" t="0"/>
          <a:stretch/>
        </p:blipFill>
        <p:spPr>
          <a:xfrm>
            <a:off x="3388675" y="2704650"/>
            <a:ext cx="2366650" cy="1892199"/>
          </a:xfrm>
          <a:prstGeom prst="rect">
            <a:avLst/>
          </a:prstGeom>
          <a:noFill/>
          <a:ln>
            <a:noFill/>
          </a:ln>
        </p:spPr>
      </p:pic>
      <p:pic>
        <p:nvPicPr>
          <p:cNvPr id="404" name="Google Shape;404;p41"/>
          <p:cNvPicPr preferRelativeResize="0"/>
          <p:nvPr/>
        </p:nvPicPr>
        <p:blipFill>
          <a:blip r:embed="rId4">
            <a:alphaModFix/>
          </a:blip>
          <a:stretch>
            <a:fillRect/>
          </a:stretch>
        </p:blipFill>
        <p:spPr>
          <a:xfrm>
            <a:off x="7943650" y="75725"/>
            <a:ext cx="876125" cy="42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2"/>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Técnicas Discovery</a:t>
            </a:r>
            <a:endParaRPr/>
          </a:p>
        </p:txBody>
      </p:sp>
      <p:sp>
        <p:nvSpPr>
          <p:cNvPr id="410" name="Google Shape;410;p42"/>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411" name="Google Shape;411;p42"/>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412" name="Google Shape;412;p42"/>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identificar qué da valor a mi producto y validar ideas</a:t>
            </a:r>
            <a:endParaRPr/>
          </a:p>
        </p:txBody>
      </p:sp>
      <p:pic>
        <p:nvPicPr>
          <p:cNvPr id="413" name="Google Shape;413;p42"/>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3"/>
          <p:cNvSpPr txBox="1"/>
          <p:nvPr>
            <p:ph type="ctrTitle"/>
          </p:nvPr>
        </p:nvSpPr>
        <p:spPr>
          <a:xfrm>
            <a:off x="1171350" y="657650"/>
            <a:ext cx="6801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Técnicas de </a:t>
            </a:r>
            <a:r>
              <a:rPr lang="en">
                <a:solidFill>
                  <a:schemeClr val="accent4"/>
                </a:solidFill>
              </a:rPr>
              <a:t>Discovery </a:t>
            </a:r>
            <a:r>
              <a:rPr lang="en"/>
              <a:t>según propósito</a:t>
            </a:r>
            <a:endParaRPr/>
          </a:p>
        </p:txBody>
      </p:sp>
      <p:sp>
        <p:nvSpPr>
          <p:cNvPr id="419" name="Google Shape;419;p43"/>
          <p:cNvSpPr txBox="1"/>
          <p:nvPr>
            <p:ph idx="2" type="ctrTitle"/>
          </p:nvPr>
        </p:nvSpPr>
        <p:spPr>
          <a:xfrm>
            <a:off x="464478" y="19589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Discovery</a:t>
            </a:r>
            <a:endParaRPr>
              <a:solidFill>
                <a:schemeClr val="accent5"/>
              </a:solidFill>
            </a:endParaRPr>
          </a:p>
        </p:txBody>
      </p:sp>
      <p:sp>
        <p:nvSpPr>
          <p:cNvPr id="420" name="Google Shape;420;p43"/>
          <p:cNvSpPr txBox="1"/>
          <p:nvPr>
            <p:ph idx="1" type="subTitle"/>
          </p:nvPr>
        </p:nvSpPr>
        <p:spPr>
          <a:xfrm>
            <a:off x="616128" y="2253149"/>
            <a:ext cx="1477200" cy="1003200"/>
          </a:xfrm>
          <a:prstGeom prst="rect">
            <a:avLst/>
          </a:prstGeom>
        </p:spPr>
        <p:txBody>
          <a:bodyPr anchorCtr="0" anchor="t" bIns="91425" lIns="91425" spcFirstLastPara="1" rIns="91425" wrap="square" tIns="91425">
            <a:noAutofit/>
          </a:bodyPr>
          <a:lstStyle/>
          <a:p>
            <a:pPr indent="-184150" lvl="0" marL="114300" rtl="0" algn="l">
              <a:spcBef>
                <a:spcPts val="0"/>
              </a:spcBef>
              <a:spcAft>
                <a:spcPts val="0"/>
              </a:spcAft>
              <a:buSzPts val="1100"/>
              <a:buChar char="●"/>
            </a:pPr>
            <a:r>
              <a:rPr lang="en"/>
              <a:t>Opportunity Assessment</a:t>
            </a:r>
            <a:endParaRPr/>
          </a:p>
          <a:p>
            <a:pPr indent="-184150" lvl="0" marL="114300" rtl="0" algn="l">
              <a:spcBef>
                <a:spcPts val="0"/>
              </a:spcBef>
              <a:spcAft>
                <a:spcPts val="0"/>
              </a:spcAft>
              <a:buSzPts val="1100"/>
              <a:buChar char="●"/>
            </a:pPr>
            <a:r>
              <a:rPr lang="en"/>
              <a:t>Customer Letter</a:t>
            </a:r>
            <a:endParaRPr/>
          </a:p>
          <a:p>
            <a:pPr indent="-184150" lvl="0" marL="114300" rtl="0" algn="l">
              <a:spcBef>
                <a:spcPts val="0"/>
              </a:spcBef>
              <a:spcAft>
                <a:spcPts val="0"/>
              </a:spcAft>
              <a:buSzPts val="1100"/>
              <a:buChar char="●"/>
            </a:pPr>
            <a:r>
              <a:rPr lang="en"/>
              <a:t>Startup Canvas</a:t>
            </a:r>
            <a:endParaRPr/>
          </a:p>
        </p:txBody>
      </p:sp>
      <p:sp>
        <p:nvSpPr>
          <p:cNvPr id="421" name="Google Shape;421;p43"/>
          <p:cNvSpPr txBox="1"/>
          <p:nvPr>
            <p:ph idx="3" type="ctrTitle"/>
          </p:nvPr>
        </p:nvSpPr>
        <p:spPr>
          <a:xfrm>
            <a:off x="2077426" y="19589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Planning</a:t>
            </a:r>
            <a:endParaRPr>
              <a:solidFill>
                <a:schemeClr val="accent5"/>
              </a:solidFill>
            </a:endParaRPr>
          </a:p>
        </p:txBody>
      </p:sp>
      <p:sp>
        <p:nvSpPr>
          <p:cNvPr id="422" name="Google Shape;422;p43"/>
          <p:cNvSpPr txBox="1"/>
          <p:nvPr>
            <p:ph idx="4" type="subTitle"/>
          </p:nvPr>
        </p:nvSpPr>
        <p:spPr>
          <a:xfrm>
            <a:off x="2229075" y="2253150"/>
            <a:ext cx="1477200" cy="1003200"/>
          </a:xfrm>
          <a:prstGeom prst="rect">
            <a:avLst/>
          </a:prstGeom>
        </p:spPr>
        <p:txBody>
          <a:bodyPr anchorCtr="0" anchor="t" bIns="91425" lIns="91425" spcFirstLastPara="1" rIns="91425" wrap="square" tIns="91425">
            <a:noAutofit/>
          </a:bodyPr>
          <a:lstStyle/>
          <a:p>
            <a:pPr indent="-184150" lvl="0" marL="114300" rtl="0" algn="l">
              <a:spcBef>
                <a:spcPts val="0"/>
              </a:spcBef>
              <a:spcAft>
                <a:spcPts val="0"/>
              </a:spcAft>
              <a:buSzPts val="1100"/>
              <a:buChar char="●"/>
            </a:pPr>
            <a:r>
              <a:rPr lang="en"/>
              <a:t>Story Mapping</a:t>
            </a:r>
            <a:endParaRPr/>
          </a:p>
          <a:p>
            <a:pPr indent="-184150" lvl="0" marL="114300" rtl="0" algn="l">
              <a:spcBef>
                <a:spcPts val="0"/>
              </a:spcBef>
              <a:spcAft>
                <a:spcPts val="0"/>
              </a:spcAft>
              <a:buSzPts val="1100"/>
              <a:buChar char="●"/>
            </a:pPr>
            <a:r>
              <a:rPr lang="en"/>
              <a:t>Customer Discovery Program</a:t>
            </a:r>
            <a:endParaRPr/>
          </a:p>
        </p:txBody>
      </p:sp>
      <p:sp>
        <p:nvSpPr>
          <p:cNvPr id="423" name="Google Shape;423;p43"/>
          <p:cNvSpPr txBox="1"/>
          <p:nvPr>
            <p:ph idx="5" type="ctrTitle"/>
          </p:nvPr>
        </p:nvSpPr>
        <p:spPr>
          <a:xfrm>
            <a:off x="3690375" y="19589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Prototyping</a:t>
            </a:r>
            <a:endParaRPr>
              <a:solidFill>
                <a:schemeClr val="accent5"/>
              </a:solidFill>
            </a:endParaRPr>
          </a:p>
        </p:txBody>
      </p:sp>
      <p:sp>
        <p:nvSpPr>
          <p:cNvPr id="424" name="Google Shape;424;p43"/>
          <p:cNvSpPr txBox="1"/>
          <p:nvPr>
            <p:ph idx="6" type="subTitle"/>
          </p:nvPr>
        </p:nvSpPr>
        <p:spPr>
          <a:xfrm>
            <a:off x="3842025" y="2253149"/>
            <a:ext cx="1477200" cy="1003200"/>
          </a:xfrm>
          <a:prstGeom prst="rect">
            <a:avLst/>
          </a:prstGeom>
        </p:spPr>
        <p:txBody>
          <a:bodyPr anchorCtr="0" anchor="t" bIns="91425" lIns="91425" spcFirstLastPara="1" rIns="91425" wrap="square" tIns="91425">
            <a:noAutofit/>
          </a:bodyPr>
          <a:lstStyle/>
          <a:p>
            <a:pPr indent="-184150" lvl="0" marL="171450" rtl="0" algn="l">
              <a:spcBef>
                <a:spcPts val="0"/>
              </a:spcBef>
              <a:spcAft>
                <a:spcPts val="0"/>
              </a:spcAft>
              <a:buSzPts val="1100"/>
              <a:buChar char="●"/>
            </a:pPr>
            <a:r>
              <a:rPr lang="en"/>
              <a:t>Customer Interviews</a:t>
            </a:r>
            <a:endParaRPr/>
          </a:p>
          <a:p>
            <a:pPr indent="-184150" lvl="0" marL="171450" rtl="0" algn="l">
              <a:spcBef>
                <a:spcPts val="0"/>
              </a:spcBef>
              <a:spcAft>
                <a:spcPts val="0"/>
              </a:spcAft>
              <a:buSzPts val="1100"/>
              <a:buChar char="●"/>
            </a:pPr>
            <a:r>
              <a:rPr lang="en"/>
              <a:t>Hack Days</a:t>
            </a:r>
            <a:endParaRPr/>
          </a:p>
          <a:p>
            <a:pPr indent="-184150" lvl="0" marL="171450" rtl="0" algn="l">
              <a:spcBef>
                <a:spcPts val="0"/>
              </a:spcBef>
              <a:spcAft>
                <a:spcPts val="0"/>
              </a:spcAft>
              <a:buSzPts val="1100"/>
              <a:buChar char="●"/>
            </a:pPr>
            <a:r>
              <a:rPr lang="en"/>
              <a:t>Prototipos</a:t>
            </a:r>
            <a:endParaRPr/>
          </a:p>
        </p:txBody>
      </p:sp>
      <p:sp>
        <p:nvSpPr>
          <p:cNvPr id="425" name="Google Shape;425;p43"/>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Validación</a:t>
            </a:r>
            <a:endParaRPr>
              <a:solidFill>
                <a:schemeClr val="accent5"/>
              </a:solidFill>
            </a:endParaRPr>
          </a:p>
        </p:txBody>
      </p:sp>
      <p:sp>
        <p:nvSpPr>
          <p:cNvPr id="426" name="Google Shape;426;p43"/>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184150" lvl="0" marL="171450" rtl="0" algn="l">
              <a:spcBef>
                <a:spcPts val="0"/>
              </a:spcBef>
              <a:spcAft>
                <a:spcPts val="0"/>
              </a:spcAft>
              <a:buSzPts val="1100"/>
              <a:buChar char="●"/>
            </a:pPr>
            <a:r>
              <a:rPr lang="en"/>
              <a:t>Demand Testing</a:t>
            </a:r>
            <a:endParaRPr/>
          </a:p>
          <a:p>
            <a:pPr indent="-184150" lvl="0" marL="171450" rtl="0" algn="l">
              <a:spcBef>
                <a:spcPts val="0"/>
              </a:spcBef>
              <a:spcAft>
                <a:spcPts val="0"/>
              </a:spcAft>
              <a:buSzPts val="1100"/>
              <a:buChar char="●"/>
            </a:pPr>
            <a:r>
              <a:rPr lang="en"/>
              <a:t>Qualitative Value</a:t>
            </a:r>
            <a:endParaRPr/>
          </a:p>
          <a:p>
            <a:pPr indent="-184150" lvl="0" marL="171450" rtl="0" algn="l">
              <a:spcBef>
                <a:spcPts val="0"/>
              </a:spcBef>
              <a:spcAft>
                <a:spcPts val="0"/>
              </a:spcAft>
              <a:buSzPts val="1100"/>
              <a:buChar char="●"/>
            </a:pPr>
            <a:r>
              <a:rPr lang="en"/>
              <a:t>Quantitative Value</a:t>
            </a:r>
            <a:endParaRPr/>
          </a:p>
        </p:txBody>
      </p:sp>
      <p:sp>
        <p:nvSpPr>
          <p:cNvPr id="427" name="Google Shape;427;p43"/>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428" name="Google Shape;428;p43"/>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Todo el ciclo.</a:t>
            </a:r>
            <a:endParaRPr/>
          </a:p>
        </p:txBody>
      </p:sp>
      <p:cxnSp>
        <p:nvCxnSpPr>
          <p:cNvPr id="429" name="Google Shape;429;p43"/>
          <p:cNvCxnSpPr/>
          <p:nvPr/>
        </p:nvCxnSpPr>
        <p:spPr>
          <a:xfrm rot="10800000">
            <a:off x="-49600" y="18751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43"/>
          <p:cNvCxnSpPr/>
          <p:nvPr/>
        </p:nvCxnSpPr>
        <p:spPr>
          <a:xfrm flipH="1">
            <a:off x="5506250" y="3461525"/>
            <a:ext cx="3673800" cy="2100"/>
          </a:xfrm>
          <a:prstGeom prst="straightConnector1">
            <a:avLst/>
          </a:prstGeom>
          <a:noFill/>
          <a:ln cap="flat" cmpd="sng" w="9525">
            <a:solidFill>
              <a:schemeClr val="dk2"/>
            </a:solidFill>
            <a:prstDash val="solid"/>
            <a:round/>
            <a:headEnd len="med" w="med" type="none"/>
            <a:tailEnd len="med" w="med" type="none"/>
          </a:ln>
        </p:spPr>
      </p:cxnSp>
      <p:grpSp>
        <p:nvGrpSpPr>
          <p:cNvPr id="431" name="Google Shape;431;p43"/>
          <p:cNvGrpSpPr/>
          <p:nvPr/>
        </p:nvGrpSpPr>
        <p:grpSpPr>
          <a:xfrm>
            <a:off x="2761987" y="1454848"/>
            <a:ext cx="336507" cy="336507"/>
            <a:chOff x="3271200" y="1435075"/>
            <a:chExt cx="481825" cy="481825"/>
          </a:xfrm>
        </p:grpSpPr>
        <p:sp>
          <p:nvSpPr>
            <p:cNvPr id="432" name="Google Shape;432;p4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 name="Google Shape;433;p4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4" name="Google Shape;434;p43"/>
          <p:cNvGrpSpPr/>
          <p:nvPr/>
        </p:nvGrpSpPr>
        <p:grpSpPr>
          <a:xfrm>
            <a:off x="6064921" y="3041415"/>
            <a:ext cx="334924" cy="334820"/>
            <a:chOff x="5642475" y="1435075"/>
            <a:chExt cx="481975" cy="481825"/>
          </a:xfrm>
        </p:grpSpPr>
        <p:sp>
          <p:nvSpPr>
            <p:cNvPr id="435" name="Google Shape;435;p4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 name="Google Shape;436;p4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 name="Google Shape;437;p4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8" name="Google Shape;438;p43"/>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sp>
        <p:nvSpPr>
          <p:cNvPr id="439" name="Google Shape;439;p43"/>
          <p:cNvSpPr/>
          <p:nvPr/>
        </p:nvSpPr>
        <p:spPr>
          <a:xfrm>
            <a:off x="2375625" y="2368225"/>
            <a:ext cx="762300" cy="14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4037775" y="2368225"/>
            <a:ext cx="1031700" cy="147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7178700" y="3689650"/>
            <a:ext cx="1402200" cy="521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43"/>
          <p:cNvPicPr preferRelativeResize="0"/>
          <p:nvPr/>
        </p:nvPicPr>
        <p:blipFill>
          <a:blip r:embed="rId3">
            <a:alphaModFix/>
          </a:blip>
          <a:stretch>
            <a:fillRect/>
          </a:stretch>
        </p:blipFill>
        <p:spPr>
          <a:xfrm>
            <a:off x="8469650" y="122825"/>
            <a:ext cx="683069" cy="333300"/>
          </a:xfrm>
          <a:prstGeom prst="rect">
            <a:avLst/>
          </a:prstGeom>
          <a:noFill/>
          <a:ln>
            <a:noFill/>
          </a:ln>
        </p:spPr>
      </p:pic>
      <p:grpSp>
        <p:nvGrpSpPr>
          <p:cNvPr id="443" name="Google Shape;443;p43"/>
          <p:cNvGrpSpPr/>
          <p:nvPr/>
        </p:nvGrpSpPr>
        <p:grpSpPr>
          <a:xfrm>
            <a:off x="1189260" y="1458922"/>
            <a:ext cx="330936" cy="332429"/>
            <a:chOff x="-49764975" y="3551225"/>
            <a:chExt cx="299300" cy="300650"/>
          </a:xfrm>
        </p:grpSpPr>
        <p:sp>
          <p:nvSpPr>
            <p:cNvPr id="444" name="Google Shape;444;p4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43"/>
          <p:cNvGrpSpPr/>
          <p:nvPr/>
        </p:nvGrpSpPr>
        <p:grpSpPr>
          <a:xfrm>
            <a:off x="4397296" y="1444366"/>
            <a:ext cx="349421" cy="346972"/>
            <a:chOff x="-64781025" y="3361050"/>
            <a:chExt cx="317425" cy="315200"/>
          </a:xfrm>
        </p:grpSpPr>
        <p:sp>
          <p:nvSpPr>
            <p:cNvPr id="456" name="Google Shape;456;p4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3"/>
          <p:cNvGrpSpPr/>
          <p:nvPr/>
        </p:nvGrpSpPr>
        <p:grpSpPr>
          <a:xfrm>
            <a:off x="7723847" y="3042591"/>
            <a:ext cx="292624" cy="332705"/>
            <a:chOff x="-49378250" y="3920375"/>
            <a:chExt cx="264650" cy="300900"/>
          </a:xfrm>
        </p:grpSpPr>
        <p:sp>
          <p:nvSpPr>
            <p:cNvPr id="461" name="Google Shape;461;p4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4"/>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Story Mapping</a:t>
            </a:r>
            <a:endParaRPr>
              <a:solidFill>
                <a:schemeClr val="accent5"/>
              </a:solidFill>
            </a:endParaRPr>
          </a:p>
        </p:txBody>
      </p:sp>
      <p:sp>
        <p:nvSpPr>
          <p:cNvPr id="473" name="Google Shape;473;p44"/>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Relaciona Discovery y Delivery.</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Útil para diseñar un prototipo y organizar el trabajo.</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Da visibilidad sobre el producto completo y cómo encaja cada historia de usuario en él.</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Dos dimensiones: Horizontal (user journey) + Vertical (nivel de detalle, ordenado por prioridad).</a:t>
            </a:r>
            <a:endParaRPr sz="1100">
              <a:latin typeface="Roboto Condensed Light"/>
              <a:ea typeface="Roboto Condensed Light"/>
              <a:cs typeface="Roboto Condensed Light"/>
              <a:sym typeface="Roboto Condensed Light"/>
            </a:endParaRPr>
          </a:p>
        </p:txBody>
      </p:sp>
      <p:sp>
        <p:nvSpPr>
          <p:cNvPr id="474" name="Google Shape;474;p44"/>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Discovery + Planning</a:t>
            </a:r>
            <a:endParaRPr b="1" sz="2000">
              <a:solidFill>
                <a:schemeClr val="dk1"/>
              </a:solidFill>
              <a:latin typeface="Exo 2"/>
              <a:ea typeface="Exo 2"/>
              <a:cs typeface="Exo 2"/>
              <a:sym typeface="Exo 2"/>
            </a:endParaRPr>
          </a:p>
        </p:txBody>
      </p:sp>
      <p:cxnSp>
        <p:nvCxnSpPr>
          <p:cNvPr id="475" name="Google Shape;475;p44"/>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476" name="Google Shape;476;p44"/>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screenshot of a cell phone&#10;&#10;Description generated with very high confidence" id="477" name="Google Shape;477;p44"/>
          <p:cNvPicPr preferRelativeResize="0"/>
          <p:nvPr/>
        </p:nvPicPr>
        <p:blipFill rotWithShape="1">
          <a:blip r:embed="rId3">
            <a:alphaModFix/>
          </a:blip>
          <a:srcRect b="0" l="0" r="0" t="0"/>
          <a:stretch/>
        </p:blipFill>
        <p:spPr>
          <a:xfrm>
            <a:off x="44400" y="1578327"/>
            <a:ext cx="5214301" cy="2901245"/>
          </a:xfrm>
          <a:prstGeom prst="rect">
            <a:avLst/>
          </a:prstGeom>
          <a:noFill/>
          <a:ln cap="flat" cmpd="sng" w="19050">
            <a:solidFill>
              <a:srgbClr val="000000"/>
            </a:solidFill>
            <a:prstDash val="solid"/>
            <a:round/>
            <a:headEnd len="sm" w="sm" type="none"/>
            <a:tailEnd len="sm" w="sm" type="none"/>
          </a:ln>
        </p:spPr>
      </p:pic>
      <p:pic>
        <p:nvPicPr>
          <p:cNvPr id="478" name="Google Shape;478;p44"/>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5"/>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Story Mapping</a:t>
            </a:r>
            <a:endParaRPr>
              <a:solidFill>
                <a:schemeClr val="accent5"/>
              </a:solidFill>
            </a:endParaRPr>
          </a:p>
        </p:txBody>
      </p:sp>
      <p:sp>
        <p:nvSpPr>
          <p:cNvPr id="484" name="Google Shape;484;p45"/>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1</a:t>
            </a:r>
            <a:r>
              <a:rPr lang="en" sz="1100">
                <a:latin typeface="Roboto Condensed Light"/>
                <a:ea typeface="Roboto Condensed Light"/>
                <a:cs typeface="Roboto Condensed Light"/>
                <a:sym typeface="Roboto Condensed Light"/>
              </a:rPr>
              <a:t>: Identificar principales Features and Epics.</a:t>
            </a:r>
            <a:endParaRPr sz="1100">
              <a:latin typeface="Roboto Condensed Light"/>
              <a:ea typeface="Roboto Condensed Light"/>
              <a:cs typeface="Roboto Condensed Light"/>
              <a:sym typeface="Roboto Condensed Light"/>
            </a:endParaRPr>
          </a:p>
        </p:txBody>
      </p:sp>
      <p:sp>
        <p:nvSpPr>
          <p:cNvPr id="485" name="Google Shape;485;p45"/>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Discovery + Planning</a:t>
            </a:r>
            <a:endParaRPr b="1" sz="2000">
              <a:solidFill>
                <a:schemeClr val="dk1"/>
              </a:solidFill>
              <a:latin typeface="Exo 2"/>
              <a:ea typeface="Exo 2"/>
              <a:cs typeface="Exo 2"/>
              <a:sym typeface="Exo 2"/>
            </a:endParaRPr>
          </a:p>
        </p:txBody>
      </p:sp>
      <p:cxnSp>
        <p:nvCxnSpPr>
          <p:cNvPr id="486" name="Google Shape;486;p45"/>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487" name="Google Shape;487;p45"/>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screenshot of a cell phone&#10;&#10;Description generated with very high confidence" id="488" name="Google Shape;488;p45"/>
          <p:cNvPicPr preferRelativeResize="0"/>
          <p:nvPr/>
        </p:nvPicPr>
        <p:blipFill rotWithShape="1">
          <a:blip r:embed="rId3">
            <a:alphaModFix/>
          </a:blip>
          <a:srcRect b="0" l="0" r="0" t="0"/>
          <a:stretch/>
        </p:blipFill>
        <p:spPr>
          <a:xfrm>
            <a:off x="44400" y="1578325"/>
            <a:ext cx="5214301" cy="2932574"/>
          </a:xfrm>
          <a:prstGeom prst="rect">
            <a:avLst/>
          </a:prstGeom>
          <a:noFill/>
          <a:ln cap="flat" cmpd="sng" w="19050">
            <a:solidFill>
              <a:srgbClr val="000000"/>
            </a:solidFill>
            <a:prstDash val="solid"/>
            <a:round/>
            <a:headEnd len="sm" w="sm" type="none"/>
            <a:tailEnd len="sm" w="sm" type="none"/>
          </a:ln>
        </p:spPr>
      </p:pic>
      <p:pic>
        <p:nvPicPr>
          <p:cNvPr id="489" name="Google Shape;489;p45"/>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AGENDA_</a:t>
            </a:r>
            <a:endParaRPr/>
          </a:p>
        </p:txBody>
      </p:sp>
      <p:sp>
        <p:nvSpPr>
          <p:cNvPr id="170" name="Google Shape;170;p28"/>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La Oportunidad</a:t>
            </a:r>
            <a:endParaRPr/>
          </a:p>
        </p:txBody>
      </p:sp>
      <p:sp>
        <p:nvSpPr>
          <p:cNvPr id="171" name="Google Shape;171;p28"/>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¿Por qué decimos que tenemos una oportunidad?</a:t>
            </a:r>
            <a:endParaRPr/>
          </a:p>
        </p:txBody>
      </p:sp>
      <p:sp>
        <p:nvSpPr>
          <p:cNvPr id="172" name="Google Shape;172;p28"/>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Abordar la transformación</a:t>
            </a:r>
            <a:endParaRPr/>
          </a:p>
        </p:txBody>
      </p:sp>
      <p:sp>
        <p:nvSpPr>
          <p:cNvPr id="173" name="Google Shape;173;p28"/>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Cómo podemos plantear esta transformación digital</a:t>
            </a:r>
            <a:endParaRPr/>
          </a:p>
        </p:txBody>
      </p:sp>
      <p:sp>
        <p:nvSpPr>
          <p:cNvPr id="174" name="Google Shape;174;p28"/>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75" name="Google Shape;175;p28"/>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76" name="Google Shape;176;p28"/>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77" name="Google Shape;177;p28"/>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8"/>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8"/>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0" name="Google Shape;180;p28"/>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81" name="Google Shape;181;p28"/>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82" name="Google Shape;182;p28"/>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Product Discovery</a:t>
            </a:r>
            <a:endParaRPr/>
          </a:p>
        </p:txBody>
      </p:sp>
      <p:sp>
        <p:nvSpPr>
          <p:cNvPr id="183" name="Google Shape;183;p28"/>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¿Qué es? ¿Por qué es importante?</a:t>
            </a:r>
            <a:endParaRPr/>
          </a:p>
        </p:txBody>
      </p:sp>
      <p:sp>
        <p:nvSpPr>
          <p:cNvPr id="184" name="Google Shape;184;p28"/>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Técnicas discovery</a:t>
            </a:r>
            <a:endParaRPr/>
          </a:p>
        </p:txBody>
      </p:sp>
      <p:sp>
        <p:nvSpPr>
          <p:cNvPr id="185" name="Google Shape;185;p28"/>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identificar qué da valor a mi producto y validar ideas</a:t>
            </a:r>
            <a:endParaRPr/>
          </a:p>
        </p:txBody>
      </p:sp>
      <p:sp>
        <p:nvSpPr>
          <p:cNvPr id="186" name="Google Shape;186;p28"/>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Producto y Proyecto</a:t>
            </a:r>
            <a:endParaRPr/>
          </a:p>
        </p:txBody>
      </p:sp>
      <p:sp>
        <p:nvSpPr>
          <p:cNvPr id="187" name="Google Shape;187;p28"/>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de Producto o desarrollo de Proyectos?</a:t>
            </a:r>
            <a:endParaRPr/>
          </a:p>
        </p:txBody>
      </p:sp>
      <p:sp>
        <p:nvSpPr>
          <p:cNvPr id="188" name="Google Shape;188;p28"/>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Conclusiones</a:t>
            </a:r>
            <a:endParaRPr/>
          </a:p>
        </p:txBody>
      </p:sp>
      <p:sp>
        <p:nvSpPr>
          <p:cNvPr id="189" name="Google Shape;189;p28"/>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hemos aprendido</a:t>
            </a:r>
            <a:endParaRPr/>
          </a:p>
        </p:txBody>
      </p:sp>
      <p:pic>
        <p:nvPicPr>
          <p:cNvPr id="190" name="Google Shape;190;p28"/>
          <p:cNvPicPr preferRelativeResize="0"/>
          <p:nvPr/>
        </p:nvPicPr>
        <p:blipFill>
          <a:blip r:embed="rId3">
            <a:alphaModFix/>
          </a:blip>
          <a:stretch>
            <a:fillRect/>
          </a:stretch>
        </p:blipFill>
        <p:spPr>
          <a:xfrm>
            <a:off x="8083450" y="32045"/>
            <a:ext cx="971515" cy="474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6"/>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Story Mapping</a:t>
            </a:r>
            <a:endParaRPr>
              <a:solidFill>
                <a:schemeClr val="accent5"/>
              </a:solidFill>
            </a:endParaRPr>
          </a:p>
        </p:txBody>
      </p:sp>
      <p:sp>
        <p:nvSpPr>
          <p:cNvPr id="495" name="Google Shape;495;p46"/>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2</a:t>
            </a:r>
            <a:r>
              <a:rPr lang="en" sz="1100">
                <a:latin typeface="Roboto Condensed Light"/>
                <a:ea typeface="Roboto Condensed Light"/>
                <a:cs typeface="Roboto Condensed Light"/>
                <a:sym typeface="Roboto Condensed Light"/>
              </a:rPr>
              <a:t>: Descomponer en funcionalidad más pequeña y </a:t>
            </a:r>
            <a:r>
              <a:rPr lang="en" sz="1100">
                <a:latin typeface="Roboto Condensed Light"/>
                <a:ea typeface="Roboto Condensed Light"/>
                <a:cs typeface="Roboto Condensed Light"/>
                <a:sym typeface="Roboto Condensed Light"/>
              </a:rPr>
              <a:t>priorizar</a:t>
            </a:r>
            <a:r>
              <a:rPr lang="en" sz="1100">
                <a:latin typeface="Roboto Condensed Light"/>
                <a:ea typeface="Roboto Condensed Light"/>
                <a:cs typeface="Roboto Condensed Light"/>
                <a:sym typeface="Roboto Condensed Light"/>
              </a:rPr>
              <a:t> por valor.</a:t>
            </a:r>
            <a:endParaRPr sz="1100">
              <a:latin typeface="Roboto Condensed Light"/>
              <a:ea typeface="Roboto Condensed Light"/>
              <a:cs typeface="Roboto Condensed Light"/>
              <a:sym typeface="Roboto Condensed Light"/>
            </a:endParaRPr>
          </a:p>
        </p:txBody>
      </p:sp>
      <p:sp>
        <p:nvSpPr>
          <p:cNvPr id="496" name="Google Shape;496;p46"/>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Discovery + Planning</a:t>
            </a:r>
            <a:endParaRPr b="1" sz="2000">
              <a:solidFill>
                <a:schemeClr val="dk1"/>
              </a:solidFill>
              <a:latin typeface="Exo 2"/>
              <a:ea typeface="Exo 2"/>
              <a:cs typeface="Exo 2"/>
              <a:sym typeface="Exo 2"/>
            </a:endParaRPr>
          </a:p>
        </p:txBody>
      </p:sp>
      <p:cxnSp>
        <p:nvCxnSpPr>
          <p:cNvPr id="497" name="Google Shape;497;p46"/>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498" name="Google Shape;498;p46"/>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screenshot of a cell phone&#10;&#10;Description generated with very high confidence" id="499" name="Google Shape;499;p46"/>
          <p:cNvPicPr preferRelativeResize="0"/>
          <p:nvPr/>
        </p:nvPicPr>
        <p:blipFill rotWithShape="1">
          <a:blip r:embed="rId3">
            <a:alphaModFix/>
          </a:blip>
          <a:srcRect b="0" l="0" r="0" t="0"/>
          <a:stretch/>
        </p:blipFill>
        <p:spPr>
          <a:xfrm>
            <a:off x="44400" y="1578325"/>
            <a:ext cx="5214301" cy="2932574"/>
          </a:xfrm>
          <a:prstGeom prst="rect">
            <a:avLst/>
          </a:prstGeom>
          <a:noFill/>
          <a:ln cap="flat" cmpd="sng" w="19050">
            <a:solidFill>
              <a:srgbClr val="000000"/>
            </a:solidFill>
            <a:prstDash val="solid"/>
            <a:round/>
            <a:headEnd len="sm" w="sm" type="none"/>
            <a:tailEnd len="sm" w="sm" type="none"/>
          </a:ln>
        </p:spPr>
      </p:pic>
      <p:pic>
        <p:nvPicPr>
          <p:cNvPr id="500" name="Google Shape;500;p46"/>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7"/>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Story Mapping</a:t>
            </a:r>
            <a:endParaRPr>
              <a:solidFill>
                <a:schemeClr val="accent5"/>
              </a:solidFill>
            </a:endParaRPr>
          </a:p>
        </p:txBody>
      </p:sp>
      <p:sp>
        <p:nvSpPr>
          <p:cNvPr id="506" name="Google Shape;506;p47"/>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3</a:t>
            </a:r>
            <a:r>
              <a:rPr lang="en" sz="1100">
                <a:latin typeface="Roboto Condensed Light"/>
                <a:ea typeface="Roboto Condensed Light"/>
                <a:cs typeface="Roboto Condensed Light"/>
                <a:sym typeface="Roboto Condensed Light"/>
              </a:rPr>
              <a:t>: Definir el Release Plan según prioridades (asegurando la mínima funcionalidad para el negocio desde el principio).</a:t>
            </a:r>
            <a:endParaRPr sz="1100">
              <a:latin typeface="Roboto Condensed Light"/>
              <a:ea typeface="Roboto Condensed Light"/>
              <a:cs typeface="Roboto Condensed Light"/>
              <a:sym typeface="Roboto Condensed Light"/>
            </a:endParaRPr>
          </a:p>
        </p:txBody>
      </p:sp>
      <p:sp>
        <p:nvSpPr>
          <p:cNvPr id="507" name="Google Shape;507;p47"/>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Discovery + Planning</a:t>
            </a:r>
            <a:endParaRPr b="1" sz="2000">
              <a:solidFill>
                <a:schemeClr val="dk1"/>
              </a:solidFill>
              <a:latin typeface="Exo 2"/>
              <a:ea typeface="Exo 2"/>
              <a:cs typeface="Exo 2"/>
              <a:sym typeface="Exo 2"/>
            </a:endParaRPr>
          </a:p>
        </p:txBody>
      </p:sp>
      <p:cxnSp>
        <p:nvCxnSpPr>
          <p:cNvPr id="508" name="Google Shape;508;p47"/>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509" name="Google Shape;509;p47"/>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screenshot of a cell phone&#10;&#10;Description generated with very high confidence" id="510" name="Google Shape;510;p47"/>
          <p:cNvPicPr preferRelativeResize="0"/>
          <p:nvPr/>
        </p:nvPicPr>
        <p:blipFill rotWithShape="1">
          <a:blip r:embed="rId3">
            <a:alphaModFix/>
          </a:blip>
          <a:srcRect b="0" l="0" r="0" t="0"/>
          <a:stretch/>
        </p:blipFill>
        <p:spPr>
          <a:xfrm>
            <a:off x="44400" y="1553150"/>
            <a:ext cx="5214301" cy="2932574"/>
          </a:xfrm>
          <a:prstGeom prst="rect">
            <a:avLst/>
          </a:prstGeom>
          <a:noFill/>
          <a:ln cap="flat" cmpd="sng" w="19050">
            <a:solidFill>
              <a:srgbClr val="000000"/>
            </a:solidFill>
            <a:prstDash val="solid"/>
            <a:round/>
            <a:headEnd len="sm" w="sm" type="none"/>
            <a:tailEnd len="sm" w="sm" type="none"/>
          </a:ln>
        </p:spPr>
      </p:pic>
      <p:pic>
        <p:nvPicPr>
          <p:cNvPr id="511" name="Google Shape;511;p47"/>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8"/>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Customer Interviews</a:t>
            </a:r>
            <a:endParaRPr>
              <a:solidFill>
                <a:schemeClr val="accent5"/>
              </a:solidFill>
            </a:endParaRPr>
          </a:p>
        </p:txBody>
      </p:sp>
      <p:sp>
        <p:nvSpPr>
          <p:cNvPr id="517" name="Google Shape;517;p48"/>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El propósito es entender y aprender de los usuarios</a:t>
            </a:r>
            <a:r>
              <a:rPr lang="en" sz="1100">
                <a:latin typeface="Roboto Condensed Light"/>
                <a:ea typeface="Roboto Condensed Light"/>
                <a:cs typeface="Roboto Condensed Light"/>
                <a:sym typeface="Roboto Condensed Light"/>
              </a:rPr>
              <a:t>.</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El propósito no es probar algo (validar funcionalidad).</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Usuarios reales.</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Frecuentes, como parte de tu proceso de desarrollo (2-3h todas las semanas).</a:t>
            </a:r>
            <a:endParaRPr sz="1100">
              <a:latin typeface="Roboto Condensed Light"/>
              <a:ea typeface="Roboto Condensed Light"/>
              <a:cs typeface="Roboto Condensed Light"/>
              <a:sym typeface="Roboto Condensed Light"/>
            </a:endParaRPr>
          </a:p>
        </p:txBody>
      </p:sp>
      <p:sp>
        <p:nvSpPr>
          <p:cNvPr id="518" name="Google Shape;518;p48"/>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Prototyping</a:t>
            </a:r>
            <a:endParaRPr b="1" sz="2000">
              <a:solidFill>
                <a:schemeClr val="dk1"/>
              </a:solidFill>
              <a:latin typeface="Exo 2"/>
              <a:ea typeface="Exo 2"/>
              <a:cs typeface="Exo 2"/>
              <a:sym typeface="Exo 2"/>
            </a:endParaRPr>
          </a:p>
        </p:txBody>
      </p:sp>
      <p:cxnSp>
        <p:nvCxnSpPr>
          <p:cNvPr id="519" name="Google Shape;519;p48"/>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520" name="Google Shape;520;p48"/>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id="521" name="Google Shape;521;p48"/>
          <p:cNvPicPr preferRelativeResize="0"/>
          <p:nvPr/>
        </p:nvPicPr>
        <p:blipFill>
          <a:blip r:embed="rId3">
            <a:alphaModFix/>
          </a:blip>
          <a:stretch>
            <a:fillRect/>
          </a:stretch>
        </p:blipFill>
        <p:spPr>
          <a:xfrm>
            <a:off x="586850" y="1450325"/>
            <a:ext cx="4026876" cy="3446350"/>
          </a:xfrm>
          <a:prstGeom prst="rect">
            <a:avLst/>
          </a:prstGeom>
          <a:noFill/>
          <a:ln cap="flat" cmpd="sng" w="19050">
            <a:solidFill>
              <a:schemeClr val="dk2"/>
            </a:solidFill>
            <a:prstDash val="solid"/>
            <a:round/>
            <a:headEnd len="sm" w="sm" type="none"/>
            <a:tailEnd len="sm" w="sm" type="none"/>
          </a:ln>
        </p:spPr>
      </p:pic>
      <p:pic>
        <p:nvPicPr>
          <p:cNvPr id="522" name="Google Shape;522;p48"/>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49"/>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Customer Interviews</a:t>
            </a:r>
            <a:endParaRPr>
              <a:solidFill>
                <a:schemeClr val="accent5"/>
              </a:solidFill>
            </a:endParaRPr>
          </a:p>
        </p:txBody>
      </p:sp>
      <p:sp>
        <p:nvSpPr>
          <p:cNvPr id="528" name="Google Shape;528;p49"/>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Prototyping</a:t>
            </a:r>
            <a:endParaRPr b="1" sz="2000">
              <a:solidFill>
                <a:schemeClr val="dk1"/>
              </a:solidFill>
              <a:latin typeface="Exo 2"/>
              <a:ea typeface="Exo 2"/>
              <a:cs typeface="Exo 2"/>
              <a:sym typeface="Exo 2"/>
            </a:endParaRPr>
          </a:p>
        </p:txBody>
      </p:sp>
      <p:cxnSp>
        <p:nvCxnSpPr>
          <p:cNvPr id="529" name="Google Shape;529;p49"/>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530" name="Google Shape;530;p49"/>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sp>
        <p:nvSpPr>
          <p:cNvPr id="531" name="Google Shape;531;p49"/>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1 - Setup</a:t>
            </a:r>
            <a:r>
              <a:rPr lang="en" sz="1100">
                <a:latin typeface="Roboto Condensed Light"/>
                <a:ea typeface="Roboto Condensed Light"/>
                <a:cs typeface="Roboto Condensed Light"/>
                <a:sym typeface="Roboto Condensed Light"/>
              </a:rPr>
              <a:t>: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Piensa sobre el problema de negocio que tienen los usuarios y genera hipótesis sobre ellos.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Identifica Perfiles: a qué potencial persona te quieres dirigir, no en términos de marketing sino según cómo se comportan con tu producto y cuáles sean sus objetivos.</a:t>
            </a:r>
            <a:endParaRPr sz="1100">
              <a:latin typeface="Roboto Condensed Light"/>
              <a:ea typeface="Roboto Condensed Light"/>
              <a:cs typeface="Roboto Condensed Light"/>
              <a:sym typeface="Roboto Condensed Light"/>
            </a:endParaRPr>
          </a:p>
        </p:txBody>
      </p:sp>
      <p:pic>
        <p:nvPicPr>
          <p:cNvPr descr="A close up of a logo&#10;&#10;Description generated with very high confidence" id="532" name="Google Shape;532;p49"/>
          <p:cNvPicPr preferRelativeResize="0"/>
          <p:nvPr/>
        </p:nvPicPr>
        <p:blipFill rotWithShape="1">
          <a:blip r:embed="rId3">
            <a:alphaModFix/>
          </a:blip>
          <a:srcRect b="0" l="0" r="0" t="0"/>
          <a:stretch/>
        </p:blipFill>
        <p:spPr>
          <a:xfrm>
            <a:off x="253422" y="1107286"/>
            <a:ext cx="717698" cy="2307265"/>
          </a:xfrm>
          <a:prstGeom prst="rect">
            <a:avLst/>
          </a:prstGeom>
          <a:noFill/>
          <a:ln>
            <a:noFill/>
          </a:ln>
        </p:spPr>
      </p:pic>
      <p:pic>
        <p:nvPicPr>
          <p:cNvPr descr="A close up of a logo&#10;&#10;Description generated with very high confidence" id="533" name="Google Shape;533;p49"/>
          <p:cNvPicPr preferRelativeResize="0"/>
          <p:nvPr/>
        </p:nvPicPr>
        <p:blipFill rotWithShape="1">
          <a:blip r:embed="rId4">
            <a:alphaModFix/>
          </a:blip>
          <a:srcRect b="0" l="0" r="0" t="0"/>
          <a:stretch/>
        </p:blipFill>
        <p:spPr>
          <a:xfrm>
            <a:off x="90593" y="1455048"/>
            <a:ext cx="1719818" cy="2544234"/>
          </a:xfrm>
          <a:prstGeom prst="rect">
            <a:avLst/>
          </a:prstGeom>
          <a:noFill/>
          <a:ln>
            <a:noFill/>
          </a:ln>
        </p:spPr>
      </p:pic>
      <p:sp>
        <p:nvSpPr>
          <p:cNvPr id="534" name="Google Shape;534;p49"/>
          <p:cNvSpPr txBox="1"/>
          <p:nvPr/>
        </p:nvSpPr>
        <p:spPr>
          <a:xfrm>
            <a:off x="1526750" y="1378725"/>
            <a:ext cx="2699400" cy="30639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1200"/>
              <a:buFont typeface="Arial"/>
              <a:buChar char="•"/>
            </a:pPr>
            <a:r>
              <a:rPr b="1" lang="en" sz="1200">
                <a:solidFill>
                  <a:srgbClr val="1A171B"/>
                </a:solidFill>
              </a:rPr>
              <a:t>Lucía</a:t>
            </a:r>
            <a:r>
              <a:rPr b="0" i="0" lang="en" sz="1200" u="none" cap="none" strike="noStrike">
                <a:solidFill>
                  <a:srgbClr val="1A171B"/>
                </a:solidFill>
                <a:latin typeface="Arial"/>
                <a:ea typeface="Arial"/>
                <a:cs typeface="Arial"/>
                <a:sym typeface="Arial"/>
              </a:rPr>
              <a:t>, </a:t>
            </a:r>
            <a:r>
              <a:rPr lang="en" sz="1200">
                <a:solidFill>
                  <a:srgbClr val="1A171B"/>
                </a:solidFill>
              </a:rPr>
              <a:t>Mujer</a:t>
            </a:r>
            <a:r>
              <a:rPr b="0" i="0" lang="en" sz="1200" u="none" cap="none" strike="noStrike">
                <a:solidFill>
                  <a:srgbClr val="1A171B"/>
                </a:solidFill>
                <a:latin typeface="Arial"/>
                <a:ea typeface="Arial"/>
                <a:cs typeface="Arial"/>
                <a:sym typeface="Arial"/>
              </a:rPr>
              <a:t>, </a:t>
            </a:r>
            <a:r>
              <a:rPr lang="en" sz="1200">
                <a:solidFill>
                  <a:srgbClr val="1A171B"/>
                </a:solidFill>
              </a:rPr>
              <a:t>43</a:t>
            </a:r>
            <a:r>
              <a:rPr b="0" i="0" lang="en" sz="1200" u="none" cap="none" strike="noStrike">
                <a:solidFill>
                  <a:srgbClr val="1A171B"/>
                </a:solidFill>
                <a:latin typeface="Arial"/>
                <a:ea typeface="Arial"/>
                <a:cs typeface="Arial"/>
                <a:sym typeface="Arial"/>
              </a:rPr>
              <a:t>, </a:t>
            </a:r>
            <a:r>
              <a:rPr lang="en" sz="1200">
                <a:solidFill>
                  <a:srgbClr val="1A171B"/>
                </a:solidFill>
              </a:rPr>
              <a:t>trabaja a tiempo completo</a:t>
            </a:r>
            <a:r>
              <a:rPr b="0" i="0" lang="en" sz="1200" u="none" cap="none" strike="noStrike">
                <a:solidFill>
                  <a:srgbClr val="1A171B"/>
                </a:solidFill>
                <a:latin typeface="Arial"/>
                <a:ea typeface="Arial"/>
                <a:cs typeface="Arial"/>
                <a:sym typeface="Arial"/>
              </a:rPr>
              <a:t>, </a:t>
            </a:r>
            <a:r>
              <a:rPr lang="en" sz="1200">
                <a:solidFill>
                  <a:srgbClr val="1A171B"/>
                </a:solidFill>
              </a:rPr>
              <a:t>Doctora</a:t>
            </a:r>
            <a:r>
              <a:rPr b="0" i="0" lang="en" sz="1200" u="none" cap="none" strike="noStrike">
                <a:solidFill>
                  <a:srgbClr val="1A171B"/>
                </a:solidFill>
                <a:latin typeface="Arial"/>
                <a:ea typeface="Arial"/>
                <a:cs typeface="Arial"/>
                <a:sym typeface="Arial"/>
              </a:rPr>
              <a:t>, 80.000-100.000€.</a:t>
            </a:r>
            <a:endParaRPr/>
          </a:p>
          <a:p>
            <a:pPr indent="-209550" lvl="0" marL="28575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1A171B"/>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lang="en" sz="1200">
                <a:solidFill>
                  <a:srgbClr val="1A171B"/>
                </a:solidFill>
              </a:rPr>
              <a:t>Casada y con dos niñas de 6 y 12 años</a:t>
            </a:r>
            <a:r>
              <a:rPr b="0" i="0" lang="en" sz="1200" u="none" cap="none" strike="noStrike">
                <a:solidFill>
                  <a:srgbClr val="1A171B"/>
                </a:solidFill>
                <a:latin typeface="Arial"/>
                <a:ea typeface="Arial"/>
                <a:cs typeface="Arial"/>
                <a:sym typeface="Arial"/>
              </a:rPr>
              <a:t>.</a:t>
            </a:r>
            <a:endParaRPr/>
          </a:p>
          <a:p>
            <a:pPr indent="-209550" lvl="0" marL="28575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1A171B"/>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b="0" i="0" lang="en" sz="1200" u="none" cap="none" strike="noStrike">
                <a:solidFill>
                  <a:srgbClr val="1A171B"/>
                </a:solidFill>
                <a:latin typeface="Arial"/>
                <a:ea typeface="Arial"/>
                <a:cs typeface="Arial"/>
                <a:sym typeface="Arial"/>
              </a:rPr>
              <a:t>Laptop, Smartphone (iPhone 6s), Tablet. </a:t>
            </a:r>
            <a:r>
              <a:rPr lang="en" sz="1200">
                <a:solidFill>
                  <a:srgbClr val="1A171B"/>
                </a:solidFill>
              </a:rPr>
              <a:t>Segura en su relación con la tecnología</a:t>
            </a:r>
            <a:r>
              <a:rPr b="0" i="0" lang="en" sz="1200" u="none" cap="none" strike="noStrike">
                <a:solidFill>
                  <a:srgbClr val="1A171B"/>
                </a:solidFill>
                <a:latin typeface="Arial"/>
                <a:ea typeface="Arial"/>
                <a:cs typeface="Arial"/>
                <a:sym typeface="Arial"/>
              </a:rPr>
              <a:t>.</a:t>
            </a:r>
            <a:endParaRPr/>
          </a:p>
          <a:p>
            <a:pPr indent="-209550" lvl="0" marL="28575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1A171B"/>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lang="en" sz="1200">
                <a:solidFill>
                  <a:srgbClr val="1A171B"/>
                </a:solidFill>
              </a:rPr>
              <a:t>Reserva entradas de cine</a:t>
            </a:r>
            <a:r>
              <a:rPr b="0" i="0" lang="en" sz="1200" u="none" cap="none" strike="noStrike">
                <a:solidFill>
                  <a:srgbClr val="1A171B"/>
                </a:solidFill>
                <a:latin typeface="Arial"/>
                <a:ea typeface="Arial"/>
                <a:cs typeface="Arial"/>
                <a:sym typeface="Arial"/>
              </a:rPr>
              <a:t> online, la última vez hace 3 meses, en el portal en</a:t>
            </a:r>
            <a:r>
              <a:rPr lang="en" sz="1200">
                <a:solidFill>
                  <a:srgbClr val="1A171B"/>
                </a:solidFill>
              </a:rPr>
              <a:t>t</a:t>
            </a:r>
            <a:r>
              <a:rPr b="0" i="0" lang="en" sz="1200" u="none" cap="none" strike="noStrike">
                <a:solidFill>
                  <a:srgbClr val="1A171B"/>
                </a:solidFill>
                <a:latin typeface="Arial"/>
                <a:ea typeface="Arial"/>
                <a:cs typeface="Arial"/>
                <a:sym typeface="Arial"/>
              </a:rPr>
              <a:t>radas.</a:t>
            </a:r>
            <a:r>
              <a:rPr lang="en" sz="1200">
                <a:solidFill>
                  <a:srgbClr val="1A171B"/>
                </a:solidFill>
              </a:rPr>
              <a:t>com</a:t>
            </a:r>
            <a:r>
              <a:rPr b="0" i="0" lang="en" sz="1200" u="none" cap="none" strike="noStrike">
                <a:solidFill>
                  <a:srgbClr val="1A171B"/>
                </a:solidFill>
                <a:latin typeface="Arial"/>
                <a:ea typeface="Arial"/>
                <a:cs typeface="Arial"/>
                <a:sym typeface="Arial"/>
              </a:rPr>
              <a:t>.</a:t>
            </a:r>
            <a:endParaRPr/>
          </a:p>
          <a:p>
            <a:pPr indent="-209550" lvl="0" marL="28575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1A171B"/>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b="0" i="0" lang="en" sz="1200" u="none" cap="none" strike="noStrike">
                <a:solidFill>
                  <a:srgbClr val="1A171B"/>
                </a:solidFill>
                <a:latin typeface="Arial"/>
                <a:ea typeface="Arial"/>
                <a:cs typeface="Arial"/>
                <a:sym typeface="Arial"/>
              </a:rPr>
              <a:t>Preferences </a:t>
            </a:r>
            <a:r>
              <a:rPr lang="en" sz="1200">
                <a:solidFill>
                  <a:srgbClr val="1A171B"/>
                </a:solidFill>
              </a:rPr>
              <a:t>sobre ocio</a:t>
            </a:r>
            <a:r>
              <a:rPr b="0" i="0" lang="en" sz="1200" u="none" cap="none" strike="noStrike">
                <a:solidFill>
                  <a:srgbClr val="1A171B"/>
                </a:solidFill>
                <a:latin typeface="Arial"/>
                <a:ea typeface="Arial"/>
                <a:cs typeface="Arial"/>
                <a:sym typeface="Arial"/>
              </a:rPr>
              <a:t>...</a:t>
            </a:r>
            <a:endParaRPr b="0" i="0" sz="1200" u="none" cap="none" strike="noStrike">
              <a:solidFill>
                <a:srgbClr val="1A171B"/>
              </a:solidFill>
              <a:latin typeface="Arial"/>
              <a:ea typeface="Arial"/>
              <a:cs typeface="Arial"/>
              <a:sym typeface="Arial"/>
            </a:endParaRPr>
          </a:p>
        </p:txBody>
      </p:sp>
      <p:pic>
        <p:nvPicPr>
          <p:cNvPr id="535" name="Google Shape;535;p49"/>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0"/>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Customer Interviews</a:t>
            </a:r>
            <a:endParaRPr>
              <a:solidFill>
                <a:schemeClr val="accent5"/>
              </a:solidFill>
            </a:endParaRPr>
          </a:p>
        </p:txBody>
      </p:sp>
      <p:sp>
        <p:nvSpPr>
          <p:cNvPr id="541" name="Google Shape;541;p50"/>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Prototyping</a:t>
            </a:r>
            <a:endParaRPr b="1" sz="2000">
              <a:solidFill>
                <a:schemeClr val="dk1"/>
              </a:solidFill>
              <a:latin typeface="Exo 2"/>
              <a:ea typeface="Exo 2"/>
              <a:cs typeface="Exo 2"/>
              <a:sym typeface="Exo 2"/>
            </a:endParaRPr>
          </a:p>
        </p:txBody>
      </p:sp>
      <p:cxnSp>
        <p:nvCxnSpPr>
          <p:cNvPr id="542" name="Google Shape;542;p50"/>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543" name="Google Shape;543;p50"/>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sp>
        <p:nvSpPr>
          <p:cNvPr id="544" name="Google Shape;544;p50"/>
          <p:cNvSpPr txBox="1"/>
          <p:nvPr/>
        </p:nvSpPr>
        <p:spPr>
          <a:xfrm>
            <a:off x="5403775" y="2130875"/>
            <a:ext cx="3388200" cy="163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2 - Durante la entrevista</a:t>
            </a:r>
            <a:r>
              <a:rPr lang="en" sz="1100">
                <a:latin typeface="Roboto Condensed Light"/>
                <a:ea typeface="Roboto Condensed Light"/>
                <a:cs typeface="Roboto Condensed Light"/>
                <a:sym typeface="Roboto Condensed Light"/>
              </a:rPr>
              <a:t>: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Genera un ambiente informal.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Realiza preguntas abiertas: quieres validar hipótesis, no llevarlos a que respondan lo que te gustaría escuchar.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Graba la entrevista, podría perderse algún mensaje o acción valiosa.</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Tu equipo debe seguirla en directo pero no en la misma sala.</a:t>
            </a:r>
            <a:endParaRPr sz="1100">
              <a:latin typeface="Roboto Condensed Light"/>
              <a:ea typeface="Roboto Condensed Light"/>
              <a:cs typeface="Roboto Condensed Light"/>
              <a:sym typeface="Roboto Condensed Light"/>
            </a:endParaRPr>
          </a:p>
        </p:txBody>
      </p:sp>
      <p:pic>
        <p:nvPicPr>
          <p:cNvPr id="545" name="Google Shape;545;p50"/>
          <p:cNvPicPr preferRelativeResize="0"/>
          <p:nvPr/>
        </p:nvPicPr>
        <p:blipFill>
          <a:blip r:embed="rId3">
            <a:alphaModFix/>
          </a:blip>
          <a:stretch>
            <a:fillRect/>
          </a:stretch>
        </p:blipFill>
        <p:spPr>
          <a:xfrm>
            <a:off x="228600" y="1433150"/>
            <a:ext cx="4613676" cy="3075775"/>
          </a:xfrm>
          <a:prstGeom prst="rect">
            <a:avLst/>
          </a:prstGeom>
          <a:noFill/>
          <a:ln cap="flat" cmpd="sng" w="19050">
            <a:solidFill>
              <a:schemeClr val="dk2"/>
            </a:solidFill>
            <a:prstDash val="solid"/>
            <a:round/>
            <a:headEnd len="sm" w="sm" type="none"/>
            <a:tailEnd len="sm" w="sm" type="none"/>
          </a:ln>
        </p:spPr>
      </p:pic>
      <p:pic>
        <p:nvPicPr>
          <p:cNvPr id="546" name="Google Shape;546;p50"/>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51"/>
          <p:cNvSpPr txBox="1"/>
          <p:nvPr>
            <p:ph type="ctrTitle"/>
          </p:nvPr>
        </p:nvSpPr>
        <p:spPr>
          <a:xfrm>
            <a:off x="1964850" y="657650"/>
            <a:ext cx="5214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Customer Interviews</a:t>
            </a:r>
            <a:endParaRPr>
              <a:solidFill>
                <a:schemeClr val="accent5"/>
              </a:solidFill>
            </a:endParaRPr>
          </a:p>
        </p:txBody>
      </p:sp>
      <p:sp>
        <p:nvSpPr>
          <p:cNvPr id="552" name="Google Shape;552;p51"/>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Prototyping</a:t>
            </a:r>
            <a:endParaRPr b="1" sz="2000">
              <a:solidFill>
                <a:schemeClr val="dk1"/>
              </a:solidFill>
              <a:latin typeface="Exo 2"/>
              <a:ea typeface="Exo 2"/>
              <a:cs typeface="Exo 2"/>
              <a:sym typeface="Exo 2"/>
            </a:endParaRPr>
          </a:p>
        </p:txBody>
      </p:sp>
      <p:cxnSp>
        <p:nvCxnSpPr>
          <p:cNvPr id="553" name="Google Shape;553;p51"/>
          <p:cNvCxnSpPr/>
          <p:nvPr/>
        </p:nvCxnSpPr>
        <p:spPr>
          <a:xfrm>
            <a:off x="3712197" y="2130875"/>
            <a:ext cx="2093100" cy="0"/>
          </a:xfrm>
          <a:prstGeom prst="straightConnector1">
            <a:avLst/>
          </a:prstGeom>
          <a:noFill/>
          <a:ln cap="flat" cmpd="sng" w="9525">
            <a:solidFill>
              <a:schemeClr val="dk1"/>
            </a:solidFill>
            <a:prstDash val="solid"/>
            <a:round/>
            <a:headEnd len="med" w="med" type="none"/>
            <a:tailEnd len="med" w="med" type="none"/>
          </a:ln>
        </p:spPr>
      </p:cxnSp>
      <p:sp>
        <p:nvSpPr>
          <p:cNvPr id="554" name="Google Shape;554;p51"/>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sp>
        <p:nvSpPr>
          <p:cNvPr id="555" name="Google Shape;555;p51"/>
          <p:cNvSpPr txBox="1"/>
          <p:nvPr/>
        </p:nvSpPr>
        <p:spPr>
          <a:xfrm>
            <a:off x="5403775" y="2130875"/>
            <a:ext cx="3388200" cy="184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accent5"/>
                </a:solidFill>
                <a:latin typeface="Roboto Condensed Light"/>
                <a:ea typeface="Roboto Condensed Light"/>
                <a:cs typeface="Roboto Condensed Light"/>
                <a:sym typeface="Roboto Condensed Light"/>
              </a:rPr>
              <a:t>Paso 3 - Tras la entrevista</a:t>
            </a:r>
            <a:r>
              <a:rPr lang="en" sz="1100">
                <a:latin typeface="Roboto Condensed Light"/>
                <a:ea typeface="Roboto Condensed Light"/>
                <a:cs typeface="Roboto Condensed Light"/>
                <a:sym typeface="Roboto Condensed Light"/>
              </a:rPr>
              <a:t>: </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Pon en común con el equipo para comprobar si todos habéis obtenido las mismas conclusiones.</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Prioriza la funcionalidad centrandote en satisfacer este perfil de personas...</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Sin olvidar que la funcionalidad debe seguir siendo valiosa y usable para el resto.</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Puedes cerrar la sesión con un Usability Test sobre la última funcionalidad que hayas hecho release.</a:t>
            </a:r>
            <a:endParaRPr sz="1100">
              <a:latin typeface="Roboto Condensed Light"/>
              <a:ea typeface="Roboto Condensed Light"/>
              <a:cs typeface="Roboto Condensed Light"/>
              <a:sym typeface="Roboto Condensed Light"/>
            </a:endParaRPr>
          </a:p>
        </p:txBody>
      </p:sp>
      <p:pic>
        <p:nvPicPr>
          <p:cNvPr id="556" name="Google Shape;556;p51"/>
          <p:cNvPicPr preferRelativeResize="0"/>
          <p:nvPr/>
        </p:nvPicPr>
        <p:blipFill>
          <a:blip r:embed="rId3">
            <a:alphaModFix/>
          </a:blip>
          <a:stretch>
            <a:fillRect/>
          </a:stretch>
        </p:blipFill>
        <p:spPr>
          <a:xfrm>
            <a:off x="304800" y="1433150"/>
            <a:ext cx="4675276" cy="2629849"/>
          </a:xfrm>
          <a:prstGeom prst="rect">
            <a:avLst/>
          </a:prstGeom>
          <a:noFill/>
          <a:ln cap="flat" cmpd="sng" w="19050">
            <a:solidFill>
              <a:schemeClr val="dk2"/>
            </a:solidFill>
            <a:prstDash val="solid"/>
            <a:round/>
            <a:headEnd len="sm" w="sm" type="none"/>
            <a:tailEnd len="sm" w="sm" type="none"/>
          </a:ln>
        </p:spPr>
      </p:pic>
      <p:pic>
        <p:nvPicPr>
          <p:cNvPr id="557" name="Google Shape;557;p51"/>
          <p:cNvPicPr preferRelativeResize="0"/>
          <p:nvPr/>
        </p:nvPicPr>
        <p:blipFill>
          <a:blip r:embed="rId4">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cxnSp>
        <p:nvCxnSpPr>
          <p:cNvPr id="562" name="Google Shape;562;p52"/>
          <p:cNvCxnSpPr/>
          <p:nvPr/>
        </p:nvCxnSpPr>
        <p:spPr>
          <a:xfrm>
            <a:off x="479825" y="0"/>
            <a:ext cx="0" cy="1062300"/>
          </a:xfrm>
          <a:prstGeom prst="straightConnector1">
            <a:avLst/>
          </a:prstGeom>
          <a:noFill/>
          <a:ln cap="flat" cmpd="sng" w="9525">
            <a:solidFill>
              <a:schemeClr val="dk2"/>
            </a:solidFill>
            <a:prstDash val="solid"/>
            <a:round/>
            <a:headEnd len="med" w="med" type="none"/>
            <a:tailEnd len="med" w="med" type="none"/>
          </a:ln>
        </p:spPr>
      </p:cxnSp>
      <p:pic>
        <p:nvPicPr>
          <p:cNvPr id="563" name="Google Shape;563;p52"/>
          <p:cNvPicPr preferRelativeResize="0"/>
          <p:nvPr/>
        </p:nvPicPr>
        <p:blipFill rotWithShape="1">
          <a:blip r:embed="rId3">
            <a:alphaModFix/>
          </a:blip>
          <a:srcRect b="0" l="13301" r="13293" t="0"/>
          <a:stretch/>
        </p:blipFill>
        <p:spPr>
          <a:xfrm>
            <a:off x="746200" y="3126175"/>
            <a:ext cx="1255200" cy="1710000"/>
          </a:xfrm>
          <a:prstGeom prst="snip2DiagRect">
            <a:avLst>
              <a:gd fmla="val 0" name="adj1"/>
              <a:gd fmla="val 16667" name="adj2"/>
            </a:avLst>
          </a:prstGeom>
          <a:noFill/>
          <a:ln>
            <a:noFill/>
          </a:ln>
        </p:spPr>
      </p:pic>
      <p:pic>
        <p:nvPicPr>
          <p:cNvPr id="564" name="Google Shape;564;p52"/>
          <p:cNvPicPr preferRelativeResize="0"/>
          <p:nvPr/>
        </p:nvPicPr>
        <p:blipFill rotWithShape="1">
          <a:blip r:embed="rId4">
            <a:alphaModFix/>
          </a:blip>
          <a:srcRect b="0" l="25540" r="25540" t="0"/>
          <a:stretch/>
        </p:blipFill>
        <p:spPr>
          <a:xfrm>
            <a:off x="7142600" y="1739800"/>
            <a:ext cx="1255200" cy="1710000"/>
          </a:xfrm>
          <a:prstGeom prst="snip2DiagRect">
            <a:avLst>
              <a:gd fmla="val 0" name="adj1"/>
              <a:gd fmla="val 16667" name="adj2"/>
            </a:avLst>
          </a:prstGeom>
          <a:noFill/>
          <a:ln>
            <a:noFill/>
          </a:ln>
        </p:spPr>
      </p:pic>
      <p:pic>
        <p:nvPicPr>
          <p:cNvPr id="565" name="Google Shape;565;p52"/>
          <p:cNvPicPr preferRelativeResize="0"/>
          <p:nvPr/>
        </p:nvPicPr>
        <p:blipFill rotWithShape="1">
          <a:blip r:embed="rId5">
            <a:alphaModFix/>
          </a:blip>
          <a:srcRect b="0" l="25026" r="25021" t="0"/>
          <a:stretch/>
        </p:blipFill>
        <p:spPr>
          <a:xfrm>
            <a:off x="746200" y="1206400"/>
            <a:ext cx="1255200" cy="1710000"/>
          </a:xfrm>
          <a:prstGeom prst="snip2DiagRect">
            <a:avLst>
              <a:gd fmla="val 0" name="adj1"/>
              <a:gd fmla="val 16667" name="adj2"/>
            </a:avLst>
          </a:prstGeom>
          <a:noFill/>
          <a:ln>
            <a:noFill/>
          </a:ln>
        </p:spPr>
      </p:pic>
      <p:sp>
        <p:nvSpPr>
          <p:cNvPr id="566" name="Google Shape;566;p52"/>
          <p:cNvSpPr txBox="1"/>
          <p:nvPr>
            <p:ph idx="2" type="ctrTitle"/>
          </p:nvPr>
        </p:nvSpPr>
        <p:spPr>
          <a:xfrm>
            <a:off x="2285760" y="14234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Prototipos</a:t>
            </a:r>
            <a:endParaRPr/>
          </a:p>
        </p:txBody>
      </p:sp>
      <p:sp>
        <p:nvSpPr>
          <p:cNvPr id="567" name="Google Shape;567;p52"/>
          <p:cNvSpPr txBox="1"/>
          <p:nvPr>
            <p:ph idx="1" type="subTitle"/>
          </p:nvPr>
        </p:nvSpPr>
        <p:spPr>
          <a:xfrm>
            <a:off x="2285750" y="1717700"/>
            <a:ext cx="2036400" cy="1003200"/>
          </a:xfrm>
          <a:prstGeom prst="rect">
            <a:avLst/>
          </a:prstGeom>
        </p:spPr>
        <p:txBody>
          <a:bodyPr anchorCtr="0" anchor="t" bIns="91425" lIns="91425" spcFirstLastPara="1" rIns="91425" wrap="square" tIns="91425">
            <a:noAutofit/>
          </a:bodyPr>
          <a:lstStyle/>
          <a:p>
            <a:pPr indent="-184150" lvl="0" marL="114300" rtl="0" algn="l">
              <a:spcBef>
                <a:spcPts val="0"/>
              </a:spcBef>
              <a:spcAft>
                <a:spcPts val="0"/>
              </a:spcAft>
              <a:buSzPts val="1100"/>
              <a:buChar char="●"/>
            </a:pPr>
            <a:r>
              <a:rPr lang="en"/>
              <a:t>Aprender algo con mucho menos coste que el que implicaría el desarrollo de ese producto.</a:t>
            </a:r>
            <a:endParaRPr/>
          </a:p>
          <a:p>
            <a:pPr indent="-184150" lvl="0" marL="114300" rtl="0" algn="l">
              <a:spcBef>
                <a:spcPts val="0"/>
              </a:spcBef>
              <a:spcAft>
                <a:spcPts val="0"/>
              </a:spcAft>
              <a:buSzPts val="1100"/>
              <a:buChar char="●"/>
            </a:pPr>
            <a:r>
              <a:rPr lang="en"/>
              <a:t>Diferentes tipos de prototipo según propósito: técnicos, de usuario, mocks de A/B tests...</a:t>
            </a:r>
            <a:endParaRPr/>
          </a:p>
        </p:txBody>
      </p:sp>
      <p:sp>
        <p:nvSpPr>
          <p:cNvPr id="568" name="Google Shape;568;p52"/>
          <p:cNvSpPr txBox="1"/>
          <p:nvPr>
            <p:ph idx="3" type="ctrTitle"/>
          </p:nvPr>
        </p:nvSpPr>
        <p:spPr>
          <a:xfrm>
            <a:off x="2285760" y="33419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Demand Testing</a:t>
            </a:r>
            <a:endParaRPr/>
          </a:p>
        </p:txBody>
      </p:sp>
      <p:sp>
        <p:nvSpPr>
          <p:cNvPr id="569" name="Google Shape;569;p52"/>
          <p:cNvSpPr txBox="1"/>
          <p:nvPr>
            <p:ph idx="4" type="subTitle"/>
          </p:nvPr>
        </p:nvSpPr>
        <p:spPr>
          <a:xfrm>
            <a:off x="2285750" y="3636225"/>
            <a:ext cx="2280600" cy="1277700"/>
          </a:xfrm>
          <a:prstGeom prst="rect">
            <a:avLst/>
          </a:prstGeom>
        </p:spPr>
        <p:txBody>
          <a:bodyPr anchorCtr="0" anchor="t" bIns="91425" lIns="91425" spcFirstLastPara="1" rIns="91425" wrap="square" tIns="91425">
            <a:noAutofit/>
          </a:bodyPr>
          <a:lstStyle/>
          <a:p>
            <a:pPr indent="-184150" lvl="0" marL="114300" rtl="0" algn="just">
              <a:spcBef>
                <a:spcPts val="0"/>
              </a:spcBef>
              <a:spcAft>
                <a:spcPts val="0"/>
              </a:spcAft>
              <a:buSzPts val="1100"/>
              <a:buChar char="●"/>
            </a:pPr>
            <a:r>
              <a:rPr lang="en"/>
              <a:t>Comprobar la potencial demanda de una Feature antes de desarrollarla.</a:t>
            </a:r>
            <a:endParaRPr/>
          </a:p>
          <a:p>
            <a:pPr indent="-184150" lvl="0" marL="114300" rtl="0" algn="just">
              <a:spcBef>
                <a:spcPts val="0"/>
              </a:spcBef>
              <a:spcAft>
                <a:spcPts val="0"/>
              </a:spcAft>
              <a:buSzPts val="1100"/>
              <a:buChar char="●"/>
            </a:pPr>
            <a:r>
              <a:rPr lang="en"/>
              <a:t>Un botón que te redirige a un formulario sobre una funcionalidad.</a:t>
            </a:r>
            <a:endParaRPr/>
          </a:p>
          <a:p>
            <a:pPr indent="-184150" lvl="0" marL="114300" rtl="0" algn="just">
              <a:spcBef>
                <a:spcPts val="0"/>
              </a:spcBef>
              <a:spcAft>
                <a:spcPts val="0"/>
              </a:spcAft>
              <a:buSzPts val="1100"/>
              <a:buChar char="●"/>
            </a:pPr>
            <a:r>
              <a:rPr lang="en"/>
              <a:t>Protege tu negocio y tu marca.</a:t>
            </a:r>
            <a:endParaRPr/>
          </a:p>
          <a:p>
            <a:pPr indent="-184150" lvl="0" marL="114300" rtl="0" algn="just">
              <a:spcBef>
                <a:spcPts val="0"/>
              </a:spcBef>
              <a:spcAft>
                <a:spcPts val="0"/>
              </a:spcAft>
              <a:buSzPts val="1100"/>
              <a:buChar char="●"/>
            </a:pPr>
            <a:r>
              <a:rPr lang="en"/>
              <a:t>Puedes animar al usuario a empezar una colaboración.</a:t>
            </a:r>
            <a:endParaRPr/>
          </a:p>
        </p:txBody>
      </p:sp>
      <p:sp>
        <p:nvSpPr>
          <p:cNvPr id="570" name="Google Shape;570;p52"/>
          <p:cNvSpPr txBox="1"/>
          <p:nvPr>
            <p:ph idx="5" type="ctrTitle"/>
          </p:nvPr>
        </p:nvSpPr>
        <p:spPr>
          <a:xfrm>
            <a:off x="5047297" y="21092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Hack Days</a:t>
            </a:r>
            <a:endParaRPr/>
          </a:p>
        </p:txBody>
      </p:sp>
      <p:sp>
        <p:nvSpPr>
          <p:cNvPr id="571" name="Google Shape;571;p52"/>
          <p:cNvSpPr txBox="1"/>
          <p:nvPr>
            <p:ph idx="6" type="subTitle"/>
          </p:nvPr>
        </p:nvSpPr>
        <p:spPr>
          <a:xfrm>
            <a:off x="4990275" y="2403500"/>
            <a:ext cx="1926300" cy="1003200"/>
          </a:xfrm>
          <a:prstGeom prst="rect">
            <a:avLst/>
          </a:prstGeom>
        </p:spPr>
        <p:txBody>
          <a:bodyPr anchorCtr="0" anchor="t" bIns="91425" lIns="91425" spcFirstLastPara="1" rIns="91425" wrap="square" tIns="91425">
            <a:noAutofit/>
          </a:bodyPr>
          <a:lstStyle/>
          <a:p>
            <a:pPr indent="-184150" lvl="0" marL="114300" rtl="0" algn="just">
              <a:spcBef>
                <a:spcPts val="0"/>
              </a:spcBef>
              <a:spcAft>
                <a:spcPts val="0"/>
              </a:spcAft>
              <a:buSzPts val="1100"/>
              <a:buChar char="●"/>
            </a:pPr>
            <a:r>
              <a:rPr lang="en"/>
              <a:t>Directos: Orientados a un problema específico que se desee resolver.</a:t>
            </a:r>
            <a:endParaRPr/>
          </a:p>
          <a:p>
            <a:pPr indent="-184150" lvl="0" marL="114300" rtl="0" algn="just">
              <a:spcBef>
                <a:spcPts val="0"/>
              </a:spcBef>
              <a:spcAft>
                <a:spcPts val="0"/>
              </a:spcAft>
              <a:buSzPts val="1100"/>
              <a:buChar char="●"/>
            </a:pPr>
            <a:r>
              <a:rPr lang="en"/>
              <a:t>Indirectos: Abiertos a explorar cualquier idea de producto.</a:t>
            </a:r>
            <a:endParaRPr/>
          </a:p>
          <a:p>
            <a:pPr indent="-184150" lvl="0" marL="114300" rtl="0" algn="just">
              <a:spcBef>
                <a:spcPts val="0"/>
              </a:spcBef>
              <a:spcAft>
                <a:spcPts val="0"/>
              </a:spcAft>
              <a:buSzPts val="1100"/>
              <a:buChar char="●"/>
            </a:pPr>
            <a:r>
              <a:rPr lang="en"/>
              <a:t>Buenas ideas surgen directamente de los equipos.</a:t>
            </a:r>
            <a:endParaRPr/>
          </a:p>
        </p:txBody>
      </p:sp>
      <p:cxnSp>
        <p:nvCxnSpPr>
          <p:cNvPr id="572" name="Google Shape;572;p52"/>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sp>
        <p:nvSpPr>
          <p:cNvPr id="573" name="Google Shape;573;p52"/>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Prototipos - Hack Days - Demand Testing</a:t>
            </a:r>
            <a:endParaRPr>
              <a:solidFill>
                <a:schemeClr val="accent5"/>
              </a:solidFill>
            </a:endParaRPr>
          </a:p>
        </p:txBody>
      </p:sp>
      <p:sp>
        <p:nvSpPr>
          <p:cNvPr id="574" name="Google Shape;574;p52"/>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id="575" name="Google Shape;575;p52"/>
          <p:cNvPicPr preferRelativeResize="0"/>
          <p:nvPr/>
        </p:nvPicPr>
        <p:blipFill>
          <a:blip r:embed="rId6">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3"/>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581" name="Google Shape;581;p53"/>
          <p:cNvSpPr txBox="1"/>
          <p:nvPr/>
        </p:nvSpPr>
        <p:spPr>
          <a:xfrm>
            <a:off x="5403775" y="2130875"/>
            <a:ext cx="3388200" cy="14310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Busca cubrir todo el ciclo de descubrimiento del producto en solo 5 días: desde recolectar ideas, prototipar y validarlas.</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Cada día tiene un objetivo concreto y te anima a tomar decisiones y avanzar.</a:t>
            </a:r>
            <a:endParaRPr sz="1100">
              <a:latin typeface="Roboto Condensed Light"/>
              <a:ea typeface="Roboto Condensed Light"/>
              <a:cs typeface="Roboto Condensed Light"/>
              <a:sym typeface="Roboto Condensed Light"/>
            </a:endParaRPr>
          </a:p>
          <a:p>
            <a:pPr indent="-298450" lvl="0" marL="457200" rtl="0" algn="just">
              <a:spcBef>
                <a:spcPts val="0"/>
              </a:spcBef>
              <a:spcAft>
                <a:spcPts val="0"/>
              </a:spcAft>
              <a:buSzPts val="1100"/>
              <a:buFont typeface="Roboto Condensed Light"/>
              <a:buChar char="●"/>
            </a:pPr>
            <a:r>
              <a:rPr lang="en" sz="1100">
                <a:latin typeface="Roboto Condensed Light"/>
                <a:ea typeface="Roboto Condensed Light"/>
                <a:cs typeface="Roboto Condensed Light"/>
                <a:sym typeface="Roboto Condensed Light"/>
              </a:rPr>
              <a:t>Que no sea el nuevo “Spotify model”.</a:t>
            </a:r>
            <a:endParaRPr sz="1100">
              <a:latin typeface="Roboto Condensed Light"/>
              <a:ea typeface="Roboto Condensed Light"/>
              <a:cs typeface="Roboto Condensed Light"/>
              <a:sym typeface="Roboto Condensed Light"/>
            </a:endParaRPr>
          </a:p>
        </p:txBody>
      </p:sp>
      <p:sp>
        <p:nvSpPr>
          <p:cNvPr id="582" name="Google Shape;582;p53"/>
          <p:cNvSpPr txBox="1"/>
          <p:nvPr/>
        </p:nvSpPr>
        <p:spPr>
          <a:xfrm>
            <a:off x="5439350" y="1493600"/>
            <a:ext cx="26865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Todo el ciclo</a:t>
            </a:r>
            <a:endParaRPr b="1" sz="2000">
              <a:solidFill>
                <a:schemeClr val="dk1"/>
              </a:solidFill>
              <a:latin typeface="Exo 2"/>
              <a:ea typeface="Exo 2"/>
              <a:cs typeface="Exo 2"/>
              <a:sym typeface="Exo 2"/>
            </a:endParaRPr>
          </a:p>
        </p:txBody>
      </p:sp>
      <p:cxnSp>
        <p:nvCxnSpPr>
          <p:cNvPr id="583" name="Google Shape;583;p53"/>
          <p:cNvCxnSpPr/>
          <p:nvPr/>
        </p:nvCxnSpPr>
        <p:spPr>
          <a:xfrm flipH="1" rot="10800000">
            <a:off x="3063900" y="2130800"/>
            <a:ext cx="2741400" cy="600"/>
          </a:xfrm>
          <a:prstGeom prst="straightConnector1">
            <a:avLst/>
          </a:prstGeom>
          <a:noFill/>
          <a:ln cap="flat" cmpd="sng" w="9525">
            <a:solidFill>
              <a:schemeClr val="dk1"/>
            </a:solidFill>
            <a:prstDash val="solid"/>
            <a:round/>
            <a:headEnd len="med" w="med" type="none"/>
            <a:tailEnd len="med" w="med" type="none"/>
          </a:ln>
        </p:spPr>
      </p:cxnSp>
      <p:sp>
        <p:nvSpPr>
          <p:cNvPr id="584" name="Google Shape;584;p53"/>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585" name="Google Shape;585;p53"/>
          <p:cNvPicPr preferRelativeResize="0"/>
          <p:nvPr/>
        </p:nvPicPr>
        <p:blipFill rotWithShape="1">
          <a:blip r:embed="rId3">
            <a:alphaModFix/>
          </a:blip>
          <a:srcRect b="0" l="0" r="0" t="0"/>
          <a:stretch/>
        </p:blipFill>
        <p:spPr>
          <a:xfrm>
            <a:off x="1080702" y="1138528"/>
            <a:ext cx="2385575" cy="3636826"/>
          </a:xfrm>
          <a:prstGeom prst="rect">
            <a:avLst/>
          </a:prstGeom>
          <a:noFill/>
          <a:ln>
            <a:noFill/>
          </a:ln>
        </p:spPr>
      </p:pic>
      <p:pic>
        <p:nvPicPr>
          <p:cNvPr descr="A close up of a sign&#10;&#10;Description generated with high confidence" id="586" name="Google Shape;586;p53"/>
          <p:cNvPicPr preferRelativeResize="0"/>
          <p:nvPr/>
        </p:nvPicPr>
        <p:blipFill rotWithShape="1">
          <a:blip r:embed="rId4">
            <a:alphaModFix/>
          </a:blip>
          <a:srcRect b="0" l="0" r="0" t="0"/>
          <a:stretch/>
        </p:blipFill>
        <p:spPr>
          <a:xfrm rot="-17">
            <a:off x="3464382" y="4085303"/>
            <a:ext cx="1474028" cy="616034"/>
          </a:xfrm>
          <a:prstGeom prst="rect">
            <a:avLst/>
          </a:prstGeom>
          <a:noFill/>
          <a:ln>
            <a:noFill/>
          </a:ln>
        </p:spPr>
      </p:pic>
      <p:pic>
        <p:nvPicPr>
          <p:cNvPr id="587" name="Google Shape;587;p53"/>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grpSp>
        <p:nvGrpSpPr>
          <p:cNvPr id="592" name="Google Shape;592;p54"/>
          <p:cNvGrpSpPr/>
          <p:nvPr/>
        </p:nvGrpSpPr>
        <p:grpSpPr>
          <a:xfrm flipH="1" rot="10800000">
            <a:off x="5519068" y="2071564"/>
            <a:ext cx="1568313" cy="1304427"/>
            <a:chOff x="1410139" y="2341741"/>
            <a:chExt cx="1775515" cy="1457949"/>
          </a:xfrm>
        </p:grpSpPr>
        <p:sp>
          <p:nvSpPr>
            <p:cNvPr id="593" name="Google Shape;593;p54"/>
            <p:cNvSpPr/>
            <p:nvPr/>
          </p:nvSpPr>
          <p:spPr>
            <a:xfrm>
              <a:off x="1410139"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54"/>
            <p:cNvCxnSpPr/>
            <p:nvPr/>
          </p:nvCxnSpPr>
          <p:spPr>
            <a:xfrm flipH="1" rot="10800000">
              <a:off x="2275228" y="3361035"/>
              <a:ext cx="909000" cy="7800"/>
            </a:xfrm>
            <a:prstGeom prst="straightConnector1">
              <a:avLst/>
            </a:prstGeom>
            <a:noFill/>
            <a:ln cap="flat" cmpd="sng" w="9525">
              <a:solidFill>
                <a:schemeClr val="dk1"/>
              </a:solidFill>
              <a:prstDash val="solid"/>
              <a:round/>
              <a:headEnd len="med" w="med" type="none"/>
              <a:tailEnd len="med" w="med" type="none"/>
            </a:ln>
          </p:spPr>
        </p:cxnSp>
        <p:cxnSp>
          <p:nvCxnSpPr>
            <p:cNvPr id="595" name="Google Shape;595;p54"/>
            <p:cNvCxnSpPr/>
            <p:nvPr/>
          </p:nvCxnSpPr>
          <p:spPr>
            <a:xfrm rot="10800000">
              <a:off x="318565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596" name="Google Shape;596;p54"/>
          <p:cNvGrpSpPr/>
          <p:nvPr/>
        </p:nvGrpSpPr>
        <p:grpSpPr>
          <a:xfrm>
            <a:off x="6501083" y="2713208"/>
            <a:ext cx="1415913" cy="1290901"/>
            <a:chOff x="1237604" y="2341741"/>
            <a:chExt cx="1602981" cy="1442831"/>
          </a:xfrm>
        </p:grpSpPr>
        <p:sp>
          <p:nvSpPr>
            <p:cNvPr id="597" name="Google Shape;597;p54"/>
            <p:cNvSpPr/>
            <p:nvPr/>
          </p:nvSpPr>
          <p:spPr>
            <a:xfrm>
              <a:off x="1237604"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54"/>
            <p:cNvCxnSpPr/>
            <p:nvPr/>
          </p:nvCxnSpPr>
          <p:spPr>
            <a:xfrm flipH="1" rot="10800000">
              <a:off x="2096902" y="3361324"/>
              <a:ext cx="742200" cy="9300"/>
            </a:xfrm>
            <a:prstGeom prst="straightConnector1">
              <a:avLst/>
            </a:prstGeom>
            <a:noFill/>
            <a:ln cap="flat" cmpd="sng" w="9525">
              <a:solidFill>
                <a:schemeClr val="dk1"/>
              </a:solidFill>
              <a:prstDash val="solid"/>
              <a:round/>
              <a:headEnd len="med" w="med" type="none"/>
              <a:tailEnd len="med" w="med" type="none"/>
            </a:ln>
          </p:spPr>
        </p:cxnSp>
        <p:cxnSp>
          <p:nvCxnSpPr>
            <p:cNvPr id="599" name="Google Shape;599;p54"/>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00" name="Google Shape;600;p54"/>
          <p:cNvGrpSpPr/>
          <p:nvPr/>
        </p:nvGrpSpPr>
        <p:grpSpPr>
          <a:xfrm flipH="1" rot="10800000">
            <a:off x="7404488" y="2072559"/>
            <a:ext cx="1424599" cy="1380635"/>
            <a:chOff x="978802" y="2256564"/>
            <a:chExt cx="1612814" cy="1543127"/>
          </a:xfrm>
        </p:grpSpPr>
        <p:sp>
          <p:nvSpPr>
            <p:cNvPr id="601" name="Google Shape;601;p54"/>
            <p:cNvSpPr/>
            <p:nvPr/>
          </p:nvSpPr>
          <p:spPr>
            <a:xfrm>
              <a:off x="978802"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54"/>
            <p:cNvCxnSpPr/>
            <p:nvPr/>
          </p:nvCxnSpPr>
          <p:spPr>
            <a:xfrm>
              <a:off x="1879416" y="3345134"/>
              <a:ext cx="712200" cy="0"/>
            </a:xfrm>
            <a:prstGeom prst="straightConnector1">
              <a:avLst/>
            </a:prstGeom>
            <a:noFill/>
            <a:ln cap="flat" cmpd="sng" w="9525">
              <a:solidFill>
                <a:schemeClr val="dk1"/>
              </a:solidFill>
              <a:prstDash val="solid"/>
              <a:round/>
              <a:headEnd len="med" w="med" type="none"/>
              <a:tailEnd len="med" w="med" type="none"/>
            </a:ln>
          </p:spPr>
        </p:cxnSp>
        <p:cxnSp>
          <p:nvCxnSpPr>
            <p:cNvPr id="603" name="Google Shape;603;p54"/>
            <p:cNvCxnSpPr/>
            <p:nvPr/>
          </p:nvCxnSpPr>
          <p:spPr>
            <a:xfrm flipH="1" rot="10800000">
              <a:off x="2574820" y="2256564"/>
              <a:ext cx="7200" cy="1080300"/>
            </a:xfrm>
            <a:prstGeom prst="straightConnector1">
              <a:avLst/>
            </a:prstGeom>
            <a:noFill/>
            <a:ln cap="flat" cmpd="sng" w="9525">
              <a:solidFill>
                <a:schemeClr val="dk1"/>
              </a:solidFill>
              <a:prstDash val="solid"/>
              <a:round/>
              <a:headEnd len="med" w="med" type="none"/>
              <a:tailEnd len="med" w="med" type="none"/>
            </a:ln>
          </p:spPr>
        </p:cxnSp>
      </p:grpSp>
      <p:sp>
        <p:nvSpPr>
          <p:cNvPr id="604" name="Google Shape;604;p54"/>
          <p:cNvSpPr/>
          <p:nvPr/>
        </p:nvSpPr>
        <p:spPr>
          <a:xfrm>
            <a:off x="82717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txBox="1"/>
          <p:nvPr/>
        </p:nvSpPr>
        <p:spPr>
          <a:xfrm>
            <a:off x="739750" y="1559550"/>
            <a:ext cx="2932800" cy="1113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Establecer objetivos a largo plazo que reflejen los principios y aspiraciones del equipo.</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Enumerar preguntas sobre posibles problemas.</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Crear mapas conceptuales que reflejen actores, acciones, flujo…</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Obtén información de posibles expertos del dominio.</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accent5"/>
              </a:buClr>
              <a:buSzPts val="1000"/>
              <a:buFont typeface="Roboto Condensed"/>
              <a:buChar char="●"/>
            </a:pPr>
            <a:r>
              <a:rPr b="1" lang="en" sz="1000">
                <a:solidFill>
                  <a:schemeClr val="accent5"/>
                </a:solidFill>
                <a:latin typeface="Roboto Condensed"/>
                <a:ea typeface="Roboto Condensed"/>
                <a:cs typeface="Roboto Condensed"/>
                <a:sym typeface="Roboto Condensed"/>
              </a:rPr>
              <a:t>Establecer el objetivo de la semana.</a:t>
            </a:r>
            <a:endParaRPr b="1" sz="1000">
              <a:solidFill>
                <a:schemeClr val="accent5"/>
              </a:solidFill>
              <a:latin typeface="Roboto Condensed"/>
              <a:ea typeface="Roboto Condensed"/>
              <a:cs typeface="Roboto Condensed"/>
              <a:sym typeface="Roboto Condensed"/>
            </a:endParaRPr>
          </a:p>
        </p:txBody>
      </p:sp>
      <p:sp>
        <p:nvSpPr>
          <p:cNvPr id="606" name="Google Shape;606;p54"/>
          <p:cNvSpPr txBox="1"/>
          <p:nvPr/>
        </p:nvSpPr>
        <p:spPr>
          <a:xfrm>
            <a:off x="55236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MARTES</a:t>
            </a:r>
            <a:endParaRPr b="1" sz="1200">
              <a:solidFill>
                <a:srgbClr val="FFFFFF"/>
              </a:solidFill>
              <a:latin typeface="Exo 2"/>
              <a:ea typeface="Exo 2"/>
              <a:cs typeface="Exo 2"/>
              <a:sym typeface="Exo 2"/>
            </a:endParaRPr>
          </a:p>
        </p:txBody>
      </p:sp>
      <p:sp>
        <p:nvSpPr>
          <p:cNvPr id="607" name="Google Shape;607;p54"/>
          <p:cNvSpPr txBox="1"/>
          <p:nvPr/>
        </p:nvSpPr>
        <p:spPr>
          <a:xfrm>
            <a:off x="73904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JUEVES</a:t>
            </a:r>
            <a:endParaRPr b="1" sz="1200">
              <a:solidFill>
                <a:srgbClr val="FFFFFF"/>
              </a:solidFill>
              <a:latin typeface="Exo 2"/>
              <a:ea typeface="Exo 2"/>
              <a:cs typeface="Exo 2"/>
              <a:sym typeface="Exo 2"/>
            </a:endParaRPr>
          </a:p>
        </p:txBody>
      </p:sp>
      <p:sp>
        <p:nvSpPr>
          <p:cNvPr id="608" name="Google Shape;608;p54"/>
          <p:cNvSpPr txBox="1"/>
          <p:nvPr/>
        </p:nvSpPr>
        <p:spPr>
          <a:xfrm>
            <a:off x="6421525" y="3435200"/>
            <a:ext cx="919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MIÉRCOLES</a:t>
            </a:r>
            <a:endParaRPr b="1" sz="1000">
              <a:solidFill>
                <a:srgbClr val="FFFFFF"/>
              </a:solidFill>
              <a:latin typeface="Exo 2"/>
              <a:ea typeface="Exo 2"/>
              <a:cs typeface="Exo 2"/>
              <a:sym typeface="Exo 2"/>
            </a:endParaRPr>
          </a:p>
        </p:txBody>
      </p:sp>
      <p:sp>
        <p:nvSpPr>
          <p:cNvPr id="609" name="Google Shape;609;p54"/>
          <p:cNvSpPr txBox="1"/>
          <p:nvPr/>
        </p:nvSpPr>
        <p:spPr>
          <a:xfrm>
            <a:off x="8238100" y="3428300"/>
            <a:ext cx="8223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VIERNES</a:t>
            </a:r>
            <a:endParaRPr b="1" sz="1200">
              <a:solidFill>
                <a:srgbClr val="FFFFFF"/>
              </a:solidFill>
              <a:latin typeface="Exo 2"/>
              <a:ea typeface="Exo 2"/>
              <a:cs typeface="Exo 2"/>
              <a:sym typeface="Exo 2"/>
            </a:endParaRPr>
          </a:p>
        </p:txBody>
      </p:sp>
      <p:sp>
        <p:nvSpPr>
          <p:cNvPr id="610" name="Google Shape;610;p54"/>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611" name="Google Shape;611;p54"/>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612" name="Google Shape;612;p54"/>
          <p:cNvPicPr preferRelativeResize="0"/>
          <p:nvPr/>
        </p:nvPicPr>
        <p:blipFill rotWithShape="1">
          <a:blip r:embed="rId3">
            <a:alphaModFix/>
          </a:blip>
          <a:srcRect b="0" l="0" r="0" t="0"/>
          <a:stretch/>
        </p:blipFill>
        <p:spPr>
          <a:xfrm>
            <a:off x="3171651" y="551901"/>
            <a:ext cx="397509" cy="606001"/>
          </a:xfrm>
          <a:prstGeom prst="rect">
            <a:avLst/>
          </a:prstGeom>
          <a:noFill/>
          <a:ln>
            <a:noFill/>
          </a:ln>
        </p:spPr>
      </p:pic>
      <p:grpSp>
        <p:nvGrpSpPr>
          <p:cNvPr id="613" name="Google Shape;613;p54"/>
          <p:cNvGrpSpPr/>
          <p:nvPr/>
        </p:nvGrpSpPr>
        <p:grpSpPr>
          <a:xfrm>
            <a:off x="4654019" y="2713208"/>
            <a:ext cx="1339713" cy="1290901"/>
            <a:chOff x="1755209" y="2341741"/>
            <a:chExt cx="1516713" cy="1442831"/>
          </a:xfrm>
        </p:grpSpPr>
        <p:sp>
          <p:nvSpPr>
            <p:cNvPr id="614" name="Google Shape;614;p54"/>
            <p:cNvSpPr/>
            <p:nvPr/>
          </p:nvSpPr>
          <p:spPr>
            <a:xfrm>
              <a:off x="1755209" y="2898672"/>
              <a:ext cx="885900" cy="885900"/>
            </a:xfrm>
            <a:prstGeom prst="snip2DiagRect">
              <a:avLst>
                <a:gd fmla="val 0" name="adj1"/>
                <a:gd fmla="val 16667"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54"/>
            <p:cNvCxnSpPr/>
            <p:nvPr/>
          </p:nvCxnSpPr>
          <p:spPr>
            <a:xfrm flipH="1" rot="10800000">
              <a:off x="2644494" y="3361453"/>
              <a:ext cx="625500" cy="900"/>
            </a:xfrm>
            <a:prstGeom prst="straightConnector1">
              <a:avLst/>
            </a:prstGeom>
            <a:noFill/>
            <a:ln cap="flat" cmpd="sng" w="9525">
              <a:solidFill>
                <a:schemeClr val="dk1"/>
              </a:solidFill>
              <a:prstDash val="solid"/>
              <a:round/>
              <a:headEnd len="med" w="med" type="none"/>
              <a:tailEnd len="med" w="med" type="none"/>
            </a:ln>
          </p:spPr>
        </p:cxnSp>
        <p:cxnSp>
          <p:nvCxnSpPr>
            <p:cNvPr id="616" name="Google Shape;616;p54"/>
            <p:cNvCxnSpPr/>
            <p:nvPr/>
          </p:nvCxnSpPr>
          <p:spPr>
            <a:xfrm rot="10800000">
              <a:off x="3271922"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617" name="Google Shape;617;p54"/>
          <p:cNvSpPr txBox="1"/>
          <p:nvPr/>
        </p:nvSpPr>
        <p:spPr>
          <a:xfrm>
            <a:off x="4689325" y="3435200"/>
            <a:ext cx="741600" cy="394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LUNES</a:t>
            </a:r>
            <a:endParaRPr b="1" sz="1200">
              <a:solidFill>
                <a:srgbClr val="FFFFFF"/>
              </a:solidFill>
              <a:latin typeface="Exo 2"/>
              <a:ea typeface="Exo 2"/>
              <a:cs typeface="Exo 2"/>
              <a:sym typeface="Exo 2"/>
            </a:endParaRPr>
          </a:p>
        </p:txBody>
      </p:sp>
      <p:pic>
        <p:nvPicPr>
          <p:cNvPr descr="A close up of text on a white background&#10;&#10;Description generated with high confidence" id="618" name="Google Shape;618;p54"/>
          <p:cNvPicPr preferRelativeResize="0"/>
          <p:nvPr/>
        </p:nvPicPr>
        <p:blipFill rotWithShape="1">
          <a:blip r:embed="rId4">
            <a:alphaModFix/>
          </a:blip>
          <a:srcRect b="0" l="0" r="0" t="0"/>
          <a:stretch/>
        </p:blipFill>
        <p:spPr>
          <a:xfrm>
            <a:off x="391600" y="2789400"/>
            <a:ext cx="3756352" cy="2107926"/>
          </a:xfrm>
          <a:prstGeom prst="rect">
            <a:avLst/>
          </a:prstGeom>
          <a:noFill/>
          <a:ln>
            <a:noFill/>
          </a:ln>
        </p:spPr>
      </p:pic>
      <p:pic>
        <p:nvPicPr>
          <p:cNvPr id="619" name="Google Shape;619;p54"/>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grpSp>
        <p:nvGrpSpPr>
          <p:cNvPr id="624" name="Google Shape;624;p55"/>
          <p:cNvGrpSpPr/>
          <p:nvPr/>
        </p:nvGrpSpPr>
        <p:grpSpPr>
          <a:xfrm flipH="1" rot="10800000">
            <a:off x="5519068" y="2071564"/>
            <a:ext cx="1568313" cy="1304427"/>
            <a:chOff x="1410139" y="2341741"/>
            <a:chExt cx="1775515" cy="1457949"/>
          </a:xfrm>
        </p:grpSpPr>
        <p:sp>
          <p:nvSpPr>
            <p:cNvPr id="625" name="Google Shape;625;p55"/>
            <p:cNvSpPr/>
            <p:nvPr/>
          </p:nvSpPr>
          <p:spPr>
            <a:xfrm>
              <a:off x="1410139" y="2913790"/>
              <a:ext cx="885900" cy="885900"/>
            </a:xfrm>
            <a:prstGeom prst="snip2DiagRect">
              <a:avLst>
                <a:gd fmla="val 0"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55"/>
            <p:cNvCxnSpPr/>
            <p:nvPr/>
          </p:nvCxnSpPr>
          <p:spPr>
            <a:xfrm flipH="1" rot="10800000">
              <a:off x="2275228" y="3361035"/>
              <a:ext cx="909000" cy="7800"/>
            </a:xfrm>
            <a:prstGeom prst="straightConnector1">
              <a:avLst/>
            </a:prstGeom>
            <a:noFill/>
            <a:ln cap="flat" cmpd="sng" w="9525">
              <a:solidFill>
                <a:schemeClr val="dk1"/>
              </a:solidFill>
              <a:prstDash val="solid"/>
              <a:round/>
              <a:headEnd len="med" w="med" type="none"/>
              <a:tailEnd len="med" w="med" type="none"/>
            </a:ln>
          </p:spPr>
        </p:cxnSp>
        <p:cxnSp>
          <p:nvCxnSpPr>
            <p:cNvPr id="627" name="Google Shape;627;p55"/>
            <p:cNvCxnSpPr/>
            <p:nvPr/>
          </p:nvCxnSpPr>
          <p:spPr>
            <a:xfrm rot="10800000">
              <a:off x="318565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28" name="Google Shape;628;p55"/>
          <p:cNvGrpSpPr/>
          <p:nvPr/>
        </p:nvGrpSpPr>
        <p:grpSpPr>
          <a:xfrm>
            <a:off x="6501083" y="2713208"/>
            <a:ext cx="1415913" cy="1290901"/>
            <a:chOff x="1237604" y="2341741"/>
            <a:chExt cx="1602981" cy="1442831"/>
          </a:xfrm>
        </p:grpSpPr>
        <p:sp>
          <p:nvSpPr>
            <p:cNvPr id="629" name="Google Shape;629;p55"/>
            <p:cNvSpPr/>
            <p:nvPr/>
          </p:nvSpPr>
          <p:spPr>
            <a:xfrm>
              <a:off x="1237604"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55"/>
            <p:cNvCxnSpPr/>
            <p:nvPr/>
          </p:nvCxnSpPr>
          <p:spPr>
            <a:xfrm flipH="1" rot="10800000">
              <a:off x="2096902" y="3361324"/>
              <a:ext cx="742200" cy="9300"/>
            </a:xfrm>
            <a:prstGeom prst="straightConnector1">
              <a:avLst/>
            </a:prstGeom>
            <a:noFill/>
            <a:ln cap="flat" cmpd="sng" w="9525">
              <a:solidFill>
                <a:schemeClr val="dk1"/>
              </a:solidFill>
              <a:prstDash val="solid"/>
              <a:round/>
              <a:headEnd len="med" w="med" type="none"/>
              <a:tailEnd len="med" w="med" type="none"/>
            </a:ln>
          </p:spPr>
        </p:cxnSp>
        <p:cxnSp>
          <p:nvCxnSpPr>
            <p:cNvPr id="631" name="Google Shape;631;p55"/>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32" name="Google Shape;632;p55"/>
          <p:cNvGrpSpPr/>
          <p:nvPr/>
        </p:nvGrpSpPr>
        <p:grpSpPr>
          <a:xfrm flipH="1" rot="10800000">
            <a:off x="7404488" y="2072559"/>
            <a:ext cx="1424599" cy="1380635"/>
            <a:chOff x="978802" y="2256564"/>
            <a:chExt cx="1612814" cy="1543127"/>
          </a:xfrm>
        </p:grpSpPr>
        <p:sp>
          <p:nvSpPr>
            <p:cNvPr id="633" name="Google Shape;633;p55"/>
            <p:cNvSpPr/>
            <p:nvPr/>
          </p:nvSpPr>
          <p:spPr>
            <a:xfrm>
              <a:off x="978802"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55"/>
            <p:cNvCxnSpPr/>
            <p:nvPr/>
          </p:nvCxnSpPr>
          <p:spPr>
            <a:xfrm>
              <a:off x="1879416" y="3345134"/>
              <a:ext cx="712200" cy="0"/>
            </a:xfrm>
            <a:prstGeom prst="straightConnector1">
              <a:avLst/>
            </a:prstGeom>
            <a:noFill/>
            <a:ln cap="flat" cmpd="sng" w="9525">
              <a:solidFill>
                <a:schemeClr val="dk1"/>
              </a:solidFill>
              <a:prstDash val="solid"/>
              <a:round/>
              <a:headEnd len="med" w="med" type="none"/>
              <a:tailEnd len="med" w="med" type="none"/>
            </a:ln>
          </p:spPr>
        </p:cxnSp>
        <p:cxnSp>
          <p:nvCxnSpPr>
            <p:cNvPr id="635" name="Google Shape;635;p55"/>
            <p:cNvCxnSpPr/>
            <p:nvPr/>
          </p:nvCxnSpPr>
          <p:spPr>
            <a:xfrm flipH="1" rot="10800000">
              <a:off x="2574820" y="2256564"/>
              <a:ext cx="7200" cy="1080300"/>
            </a:xfrm>
            <a:prstGeom prst="straightConnector1">
              <a:avLst/>
            </a:prstGeom>
            <a:noFill/>
            <a:ln cap="flat" cmpd="sng" w="9525">
              <a:solidFill>
                <a:schemeClr val="dk1"/>
              </a:solidFill>
              <a:prstDash val="solid"/>
              <a:round/>
              <a:headEnd len="med" w="med" type="none"/>
              <a:tailEnd len="med" w="med" type="none"/>
            </a:ln>
          </p:spPr>
        </p:cxnSp>
      </p:grpSp>
      <p:sp>
        <p:nvSpPr>
          <p:cNvPr id="636" name="Google Shape;636;p55"/>
          <p:cNvSpPr/>
          <p:nvPr/>
        </p:nvSpPr>
        <p:spPr>
          <a:xfrm>
            <a:off x="82717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txBox="1"/>
          <p:nvPr/>
        </p:nvSpPr>
        <p:spPr>
          <a:xfrm>
            <a:off x="739750" y="1559550"/>
            <a:ext cx="2932800" cy="1113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77800" lvl="0" marL="114300" rtl="0" algn="just">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Demos rápidas: Presentar ideas, investigar competidores…</a:t>
            </a:r>
            <a:endParaRPr sz="1000">
              <a:solidFill>
                <a:schemeClr val="dk1"/>
              </a:solidFill>
              <a:latin typeface="Roboto Condensed Light"/>
              <a:ea typeface="Roboto Condensed Light"/>
              <a:cs typeface="Roboto Condensed Light"/>
              <a:sym typeface="Roboto Condensed Light"/>
            </a:endParaRPr>
          </a:p>
          <a:p>
            <a:pPr indent="-177800" lvl="0" marL="114300" rtl="0" algn="just">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Dividir y agrupar los conceptos e ideas.</a:t>
            </a:r>
            <a:endParaRPr sz="1000">
              <a:solidFill>
                <a:schemeClr val="dk1"/>
              </a:solidFill>
              <a:latin typeface="Roboto Condensed Light"/>
              <a:ea typeface="Roboto Condensed Light"/>
              <a:cs typeface="Roboto Condensed Light"/>
              <a:sym typeface="Roboto Condensed Light"/>
            </a:endParaRPr>
          </a:p>
          <a:p>
            <a:pPr indent="-177800" lvl="0" marL="114300" rtl="0" algn="just">
              <a:lnSpc>
                <a:spcPct val="100000"/>
              </a:lnSpc>
              <a:spcBef>
                <a:spcPts val="0"/>
              </a:spcBef>
              <a:spcAft>
                <a:spcPts val="0"/>
              </a:spcAft>
              <a:buClr>
                <a:schemeClr val="accent5"/>
              </a:buClr>
              <a:buSzPts val="1000"/>
              <a:buFont typeface="Roboto Condensed"/>
              <a:buChar char="●"/>
            </a:pPr>
            <a:r>
              <a:rPr b="1" lang="en" sz="1000">
                <a:solidFill>
                  <a:schemeClr val="accent5"/>
                </a:solidFill>
                <a:latin typeface="Roboto Condensed"/>
                <a:ea typeface="Roboto Condensed"/>
                <a:cs typeface="Roboto Condensed"/>
                <a:sym typeface="Roboto Condensed"/>
              </a:rPr>
              <a:t>Bocetos: Cada participante genera un boceto basado en 4 pasos: notas, ideas desarrolladas, 8 bocetos en 8 minutos y el boceto de la solución</a:t>
            </a:r>
            <a:r>
              <a:rPr b="1" lang="en" sz="1000">
                <a:solidFill>
                  <a:schemeClr val="accent5"/>
                </a:solidFill>
                <a:latin typeface="Roboto Condensed"/>
                <a:ea typeface="Roboto Condensed"/>
                <a:cs typeface="Roboto Condensed"/>
                <a:sym typeface="Roboto Condensed"/>
              </a:rPr>
              <a:t>.</a:t>
            </a:r>
            <a:endParaRPr b="1" sz="1000">
              <a:solidFill>
                <a:schemeClr val="accent5"/>
              </a:solidFill>
              <a:latin typeface="Roboto Condensed"/>
              <a:ea typeface="Roboto Condensed"/>
              <a:cs typeface="Roboto Condensed"/>
              <a:sym typeface="Roboto Condensed"/>
            </a:endParaRPr>
          </a:p>
        </p:txBody>
      </p:sp>
      <p:sp>
        <p:nvSpPr>
          <p:cNvPr id="638" name="Google Shape;638;p55"/>
          <p:cNvSpPr txBox="1"/>
          <p:nvPr/>
        </p:nvSpPr>
        <p:spPr>
          <a:xfrm>
            <a:off x="5519075" y="2285125"/>
            <a:ext cx="788700" cy="394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MARTES</a:t>
            </a:r>
            <a:endParaRPr b="1" sz="1200">
              <a:solidFill>
                <a:srgbClr val="FFFFFF"/>
              </a:solidFill>
              <a:latin typeface="Exo 2"/>
              <a:ea typeface="Exo 2"/>
              <a:cs typeface="Exo 2"/>
              <a:sym typeface="Exo 2"/>
            </a:endParaRPr>
          </a:p>
        </p:txBody>
      </p:sp>
      <p:sp>
        <p:nvSpPr>
          <p:cNvPr id="639" name="Google Shape;639;p55"/>
          <p:cNvSpPr txBox="1"/>
          <p:nvPr/>
        </p:nvSpPr>
        <p:spPr>
          <a:xfrm>
            <a:off x="73904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JUEVES</a:t>
            </a:r>
            <a:endParaRPr b="1" sz="1200">
              <a:solidFill>
                <a:srgbClr val="FFFFFF"/>
              </a:solidFill>
              <a:latin typeface="Exo 2"/>
              <a:ea typeface="Exo 2"/>
              <a:cs typeface="Exo 2"/>
              <a:sym typeface="Exo 2"/>
            </a:endParaRPr>
          </a:p>
        </p:txBody>
      </p:sp>
      <p:sp>
        <p:nvSpPr>
          <p:cNvPr id="640" name="Google Shape;640;p55"/>
          <p:cNvSpPr txBox="1"/>
          <p:nvPr/>
        </p:nvSpPr>
        <p:spPr>
          <a:xfrm>
            <a:off x="6421525" y="3435200"/>
            <a:ext cx="919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MIÉRCOLES</a:t>
            </a:r>
            <a:endParaRPr b="1" sz="1000">
              <a:solidFill>
                <a:srgbClr val="FFFFFF"/>
              </a:solidFill>
              <a:latin typeface="Exo 2"/>
              <a:ea typeface="Exo 2"/>
              <a:cs typeface="Exo 2"/>
              <a:sym typeface="Exo 2"/>
            </a:endParaRPr>
          </a:p>
        </p:txBody>
      </p:sp>
      <p:sp>
        <p:nvSpPr>
          <p:cNvPr id="641" name="Google Shape;641;p55"/>
          <p:cNvSpPr txBox="1"/>
          <p:nvPr/>
        </p:nvSpPr>
        <p:spPr>
          <a:xfrm>
            <a:off x="8238100" y="3428300"/>
            <a:ext cx="8223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VIERNES</a:t>
            </a:r>
            <a:endParaRPr b="1" sz="1200">
              <a:solidFill>
                <a:srgbClr val="FFFFFF"/>
              </a:solidFill>
              <a:latin typeface="Exo 2"/>
              <a:ea typeface="Exo 2"/>
              <a:cs typeface="Exo 2"/>
              <a:sym typeface="Exo 2"/>
            </a:endParaRPr>
          </a:p>
        </p:txBody>
      </p:sp>
      <p:sp>
        <p:nvSpPr>
          <p:cNvPr id="642" name="Google Shape;642;p55"/>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643" name="Google Shape;643;p55"/>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644" name="Google Shape;644;p55"/>
          <p:cNvPicPr preferRelativeResize="0"/>
          <p:nvPr/>
        </p:nvPicPr>
        <p:blipFill rotWithShape="1">
          <a:blip r:embed="rId3">
            <a:alphaModFix/>
          </a:blip>
          <a:srcRect b="0" l="0" r="0" t="0"/>
          <a:stretch/>
        </p:blipFill>
        <p:spPr>
          <a:xfrm>
            <a:off x="3171651" y="551901"/>
            <a:ext cx="397509" cy="606001"/>
          </a:xfrm>
          <a:prstGeom prst="rect">
            <a:avLst/>
          </a:prstGeom>
          <a:noFill/>
          <a:ln>
            <a:noFill/>
          </a:ln>
        </p:spPr>
      </p:pic>
      <p:grpSp>
        <p:nvGrpSpPr>
          <p:cNvPr id="645" name="Google Shape;645;p55"/>
          <p:cNvGrpSpPr/>
          <p:nvPr/>
        </p:nvGrpSpPr>
        <p:grpSpPr>
          <a:xfrm>
            <a:off x="4654019" y="2864179"/>
            <a:ext cx="1266376" cy="1139930"/>
            <a:chOff x="1755209" y="2510480"/>
            <a:chExt cx="1433687" cy="1274092"/>
          </a:xfrm>
        </p:grpSpPr>
        <p:sp>
          <p:nvSpPr>
            <p:cNvPr id="646" name="Google Shape;646;p55"/>
            <p:cNvSpPr/>
            <p:nvPr/>
          </p:nvSpPr>
          <p:spPr>
            <a:xfrm>
              <a:off x="1755209"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55"/>
            <p:cNvCxnSpPr/>
            <p:nvPr/>
          </p:nvCxnSpPr>
          <p:spPr>
            <a:xfrm>
              <a:off x="2644494" y="3362353"/>
              <a:ext cx="536400" cy="8400"/>
            </a:xfrm>
            <a:prstGeom prst="straightConnector1">
              <a:avLst/>
            </a:prstGeom>
            <a:noFill/>
            <a:ln cap="flat" cmpd="sng" w="9525">
              <a:solidFill>
                <a:schemeClr val="dk1"/>
              </a:solidFill>
              <a:prstDash val="solid"/>
              <a:round/>
              <a:headEnd len="med" w="med" type="none"/>
              <a:tailEnd len="med" w="med" type="none"/>
            </a:ln>
          </p:spPr>
        </p:cxnSp>
        <p:cxnSp>
          <p:nvCxnSpPr>
            <p:cNvPr id="648" name="Google Shape;648;p55"/>
            <p:cNvCxnSpPr>
              <a:endCxn id="625" idx="3"/>
            </p:cNvCxnSpPr>
            <p:nvPr/>
          </p:nvCxnSpPr>
          <p:spPr>
            <a:xfrm rot="10800000">
              <a:off x="3177496" y="2510480"/>
              <a:ext cx="11400" cy="852000"/>
            </a:xfrm>
            <a:prstGeom prst="straightConnector1">
              <a:avLst/>
            </a:prstGeom>
            <a:noFill/>
            <a:ln cap="flat" cmpd="sng" w="9525">
              <a:solidFill>
                <a:schemeClr val="dk1"/>
              </a:solidFill>
              <a:prstDash val="solid"/>
              <a:round/>
              <a:headEnd len="med" w="med" type="none"/>
              <a:tailEnd len="med" w="med" type="none"/>
            </a:ln>
          </p:spPr>
        </p:cxnSp>
      </p:grpSp>
      <p:sp>
        <p:nvSpPr>
          <p:cNvPr id="649" name="Google Shape;649;p55"/>
          <p:cNvSpPr txBox="1"/>
          <p:nvPr/>
        </p:nvSpPr>
        <p:spPr>
          <a:xfrm>
            <a:off x="4689325" y="3435200"/>
            <a:ext cx="741600" cy="394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LUNES</a:t>
            </a:r>
            <a:endParaRPr b="1" sz="1200">
              <a:solidFill>
                <a:srgbClr val="FFFFFF"/>
              </a:solidFill>
              <a:latin typeface="Exo 2"/>
              <a:ea typeface="Exo 2"/>
              <a:cs typeface="Exo 2"/>
              <a:sym typeface="Exo 2"/>
            </a:endParaRPr>
          </a:p>
        </p:txBody>
      </p:sp>
      <p:pic>
        <p:nvPicPr>
          <p:cNvPr descr="A close up of text on a white background&#10;&#10;Description generated with high confidence" id="650" name="Google Shape;650;p55"/>
          <p:cNvPicPr preferRelativeResize="0"/>
          <p:nvPr/>
        </p:nvPicPr>
        <p:blipFill rotWithShape="1">
          <a:blip r:embed="rId4">
            <a:alphaModFix/>
          </a:blip>
          <a:srcRect b="0" l="0" r="0" t="0"/>
          <a:stretch/>
        </p:blipFill>
        <p:spPr>
          <a:xfrm>
            <a:off x="391600" y="2789400"/>
            <a:ext cx="3756350" cy="1922419"/>
          </a:xfrm>
          <a:prstGeom prst="rect">
            <a:avLst/>
          </a:prstGeom>
          <a:noFill/>
          <a:ln>
            <a:noFill/>
          </a:ln>
        </p:spPr>
      </p:pic>
      <p:pic>
        <p:nvPicPr>
          <p:cNvPr id="651" name="Google Shape;651;p55"/>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 Oportunidad</a:t>
            </a:r>
            <a:endParaRPr/>
          </a:p>
        </p:txBody>
      </p:sp>
      <p:sp>
        <p:nvSpPr>
          <p:cNvPr id="196" name="Google Shape;196;p29"/>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97" name="Google Shape;197;p29"/>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98" name="Google Shape;198;p29"/>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 qué decimos que tenemos una oportunidad?</a:t>
            </a:r>
            <a:endParaRPr/>
          </a:p>
        </p:txBody>
      </p:sp>
      <p:pic>
        <p:nvPicPr>
          <p:cNvPr id="199" name="Google Shape;199;p29"/>
          <p:cNvPicPr preferRelativeResize="0"/>
          <p:nvPr/>
        </p:nvPicPr>
        <p:blipFill>
          <a:blip r:embed="rId3">
            <a:alphaModFix/>
          </a:blip>
          <a:stretch>
            <a:fillRect/>
          </a:stretch>
        </p:blipFill>
        <p:spPr>
          <a:xfrm>
            <a:off x="8083450" y="32045"/>
            <a:ext cx="971515" cy="474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grpSp>
        <p:nvGrpSpPr>
          <p:cNvPr id="656" name="Google Shape;656;p56"/>
          <p:cNvGrpSpPr/>
          <p:nvPr/>
        </p:nvGrpSpPr>
        <p:grpSpPr>
          <a:xfrm flipH="1" rot="10800000">
            <a:off x="5519068" y="2071564"/>
            <a:ext cx="1568313" cy="1304427"/>
            <a:chOff x="1410139" y="2341741"/>
            <a:chExt cx="1775515" cy="1457949"/>
          </a:xfrm>
        </p:grpSpPr>
        <p:sp>
          <p:nvSpPr>
            <p:cNvPr id="657" name="Google Shape;657;p56"/>
            <p:cNvSpPr/>
            <p:nvPr/>
          </p:nvSpPr>
          <p:spPr>
            <a:xfrm>
              <a:off x="1410139"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 name="Google Shape;658;p56"/>
            <p:cNvCxnSpPr/>
            <p:nvPr/>
          </p:nvCxnSpPr>
          <p:spPr>
            <a:xfrm flipH="1" rot="10800000">
              <a:off x="2275228" y="3361035"/>
              <a:ext cx="909000" cy="7800"/>
            </a:xfrm>
            <a:prstGeom prst="straightConnector1">
              <a:avLst/>
            </a:prstGeom>
            <a:noFill/>
            <a:ln cap="flat" cmpd="sng" w="9525">
              <a:solidFill>
                <a:schemeClr val="dk1"/>
              </a:solidFill>
              <a:prstDash val="solid"/>
              <a:round/>
              <a:headEnd len="med" w="med" type="none"/>
              <a:tailEnd len="med" w="med" type="none"/>
            </a:ln>
          </p:spPr>
        </p:cxnSp>
        <p:cxnSp>
          <p:nvCxnSpPr>
            <p:cNvPr id="659" name="Google Shape;659;p56"/>
            <p:cNvCxnSpPr/>
            <p:nvPr/>
          </p:nvCxnSpPr>
          <p:spPr>
            <a:xfrm rot="10800000">
              <a:off x="318565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60" name="Google Shape;660;p56"/>
          <p:cNvGrpSpPr/>
          <p:nvPr/>
        </p:nvGrpSpPr>
        <p:grpSpPr>
          <a:xfrm>
            <a:off x="6501083" y="2713208"/>
            <a:ext cx="1415913" cy="1290901"/>
            <a:chOff x="1237604" y="2341741"/>
            <a:chExt cx="1602981" cy="1442831"/>
          </a:xfrm>
        </p:grpSpPr>
        <p:sp>
          <p:nvSpPr>
            <p:cNvPr id="661" name="Google Shape;661;p56"/>
            <p:cNvSpPr/>
            <p:nvPr/>
          </p:nvSpPr>
          <p:spPr>
            <a:xfrm>
              <a:off x="1237604" y="2898672"/>
              <a:ext cx="885900" cy="885900"/>
            </a:xfrm>
            <a:prstGeom prst="snip2DiagRect">
              <a:avLst>
                <a:gd fmla="val 0"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56"/>
            <p:cNvCxnSpPr/>
            <p:nvPr/>
          </p:nvCxnSpPr>
          <p:spPr>
            <a:xfrm flipH="1" rot="10800000">
              <a:off x="2096902" y="3361324"/>
              <a:ext cx="742200" cy="9300"/>
            </a:xfrm>
            <a:prstGeom prst="straightConnector1">
              <a:avLst/>
            </a:prstGeom>
            <a:noFill/>
            <a:ln cap="flat" cmpd="sng" w="9525">
              <a:solidFill>
                <a:schemeClr val="dk1"/>
              </a:solidFill>
              <a:prstDash val="solid"/>
              <a:round/>
              <a:headEnd len="med" w="med" type="none"/>
              <a:tailEnd len="med" w="med" type="none"/>
            </a:ln>
          </p:spPr>
        </p:cxnSp>
        <p:cxnSp>
          <p:nvCxnSpPr>
            <p:cNvPr id="663" name="Google Shape;663;p56"/>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64" name="Google Shape;664;p56"/>
          <p:cNvGrpSpPr/>
          <p:nvPr/>
        </p:nvGrpSpPr>
        <p:grpSpPr>
          <a:xfrm flipH="1" rot="10800000">
            <a:off x="7404488" y="2072559"/>
            <a:ext cx="1424599" cy="1380635"/>
            <a:chOff x="978802" y="2256564"/>
            <a:chExt cx="1612814" cy="1543127"/>
          </a:xfrm>
        </p:grpSpPr>
        <p:sp>
          <p:nvSpPr>
            <p:cNvPr id="665" name="Google Shape;665;p56"/>
            <p:cNvSpPr/>
            <p:nvPr/>
          </p:nvSpPr>
          <p:spPr>
            <a:xfrm>
              <a:off x="978802"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56"/>
            <p:cNvCxnSpPr/>
            <p:nvPr/>
          </p:nvCxnSpPr>
          <p:spPr>
            <a:xfrm>
              <a:off x="1879416" y="3345134"/>
              <a:ext cx="712200" cy="0"/>
            </a:xfrm>
            <a:prstGeom prst="straightConnector1">
              <a:avLst/>
            </a:prstGeom>
            <a:noFill/>
            <a:ln cap="flat" cmpd="sng" w="9525">
              <a:solidFill>
                <a:schemeClr val="dk1"/>
              </a:solidFill>
              <a:prstDash val="solid"/>
              <a:round/>
              <a:headEnd len="med" w="med" type="none"/>
              <a:tailEnd len="med" w="med" type="none"/>
            </a:ln>
          </p:spPr>
        </p:cxnSp>
        <p:cxnSp>
          <p:nvCxnSpPr>
            <p:cNvPr id="667" name="Google Shape;667;p56"/>
            <p:cNvCxnSpPr/>
            <p:nvPr/>
          </p:nvCxnSpPr>
          <p:spPr>
            <a:xfrm flipH="1" rot="10800000">
              <a:off x="2574820" y="2256564"/>
              <a:ext cx="7200" cy="1080300"/>
            </a:xfrm>
            <a:prstGeom prst="straightConnector1">
              <a:avLst/>
            </a:prstGeom>
            <a:noFill/>
            <a:ln cap="flat" cmpd="sng" w="9525">
              <a:solidFill>
                <a:schemeClr val="dk1"/>
              </a:solidFill>
              <a:prstDash val="solid"/>
              <a:round/>
              <a:headEnd len="med" w="med" type="none"/>
              <a:tailEnd len="med" w="med" type="none"/>
            </a:ln>
          </p:spPr>
        </p:cxnSp>
      </p:grpSp>
      <p:sp>
        <p:nvSpPr>
          <p:cNvPr id="668" name="Google Shape;668;p56"/>
          <p:cNvSpPr/>
          <p:nvPr/>
        </p:nvSpPr>
        <p:spPr>
          <a:xfrm>
            <a:off x="82717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txBox="1"/>
          <p:nvPr/>
        </p:nvSpPr>
        <p:spPr>
          <a:xfrm>
            <a:off x="739750" y="1559550"/>
            <a:ext cx="2932800" cy="1113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Presentación de los bocetos con las soluciones</a:t>
            </a: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Votar la idea más interesante.</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Seleccionar la idea principal para desarrollar.</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accent5"/>
              </a:buClr>
              <a:buSzPts val="1000"/>
              <a:buFont typeface="Roboto Condensed"/>
              <a:buChar char="●"/>
            </a:pPr>
            <a:r>
              <a:rPr b="1" lang="en" sz="1000">
                <a:solidFill>
                  <a:schemeClr val="accent5"/>
                </a:solidFill>
                <a:latin typeface="Roboto Condensed"/>
                <a:ea typeface="Roboto Condensed"/>
                <a:cs typeface="Roboto Condensed"/>
                <a:sym typeface="Roboto Condensed"/>
              </a:rPr>
              <a:t>Crear un boceto gráfico</a:t>
            </a:r>
            <a:r>
              <a:rPr b="1" lang="en" sz="1000">
                <a:solidFill>
                  <a:schemeClr val="accent5"/>
                </a:solidFill>
                <a:latin typeface="Roboto Condensed"/>
                <a:ea typeface="Roboto Condensed"/>
                <a:cs typeface="Roboto Condensed"/>
                <a:sym typeface="Roboto Condensed"/>
              </a:rPr>
              <a:t>.</a:t>
            </a:r>
            <a:endParaRPr b="1" sz="1000">
              <a:solidFill>
                <a:schemeClr val="accent5"/>
              </a:solidFill>
              <a:latin typeface="Roboto Condensed"/>
              <a:ea typeface="Roboto Condensed"/>
              <a:cs typeface="Roboto Condensed"/>
              <a:sym typeface="Roboto Condensed"/>
            </a:endParaRPr>
          </a:p>
        </p:txBody>
      </p:sp>
      <p:sp>
        <p:nvSpPr>
          <p:cNvPr id="670" name="Google Shape;670;p56"/>
          <p:cNvSpPr txBox="1"/>
          <p:nvPr/>
        </p:nvSpPr>
        <p:spPr>
          <a:xfrm>
            <a:off x="55236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MARTES</a:t>
            </a:r>
            <a:endParaRPr b="1" sz="1200">
              <a:solidFill>
                <a:srgbClr val="FFFFFF"/>
              </a:solidFill>
              <a:latin typeface="Exo 2"/>
              <a:ea typeface="Exo 2"/>
              <a:cs typeface="Exo 2"/>
              <a:sym typeface="Exo 2"/>
            </a:endParaRPr>
          </a:p>
        </p:txBody>
      </p:sp>
      <p:sp>
        <p:nvSpPr>
          <p:cNvPr id="671" name="Google Shape;671;p56"/>
          <p:cNvSpPr txBox="1"/>
          <p:nvPr/>
        </p:nvSpPr>
        <p:spPr>
          <a:xfrm>
            <a:off x="73904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JUEVES</a:t>
            </a:r>
            <a:endParaRPr b="1" sz="1200">
              <a:solidFill>
                <a:srgbClr val="FFFFFF"/>
              </a:solidFill>
              <a:latin typeface="Exo 2"/>
              <a:ea typeface="Exo 2"/>
              <a:cs typeface="Exo 2"/>
              <a:sym typeface="Exo 2"/>
            </a:endParaRPr>
          </a:p>
        </p:txBody>
      </p:sp>
      <p:sp>
        <p:nvSpPr>
          <p:cNvPr id="672" name="Google Shape;672;p56"/>
          <p:cNvSpPr txBox="1"/>
          <p:nvPr/>
        </p:nvSpPr>
        <p:spPr>
          <a:xfrm>
            <a:off x="6421525" y="3435200"/>
            <a:ext cx="919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MIÉRCOLES</a:t>
            </a:r>
            <a:endParaRPr b="1" sz="1000">
              <a:solidFill>
                <a:srgbClr val="FFFFFF"/>
              </a:solidFill>
              <a:latin typeface="Exo 2"/>
              <a:ea typeface="Exo 2"/>
              <a:cs typeface="Exo 2"/>
              <a:sym typeface="Exo 2"/>
            </a:endParaRPr>
          </a:p>
        </p:txBody>
      </p:sp>
      <p:sp>
        <p:nvSpPr>
          <p:cNvPr id="673" name="Google Shape;673;p56"/>
          <p:cNvSpPr txBox="1"/>
          <p:nvPr/>
        </p:nvSpPr>
        <p:spPr>
          <a:xfrm>
            <a:off x="8238100" y="3428300"/>
            <a:ext cx="8223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VIERNES</a:t>
            </a:r>
            <a:endParaRPr b="1" sz="1200">
              <a:solidFill>
                <a:srgbClr val="FFFFFF"/>
              </a:solidFill>
              <a:latin typeface="Exo 2"/>
              <a:ea typeface="Exo 2"/>
              <a:cs typeface="Exo 2"/>
              <a:sym typeface="Exo 2"/>
            </a:endParaRPr>
          </a:p>
        </p:txBody>
      </p:sp>
      <p:sp>
        <p:nvSpPr>
          <p:cNvPr id="674" name="Google Shape;674;p56"/>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675" name="Google Shape;675;p56"/>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676" name="Google Shape;676;p56"/>
          <p:cNvPicPr preferRelativeResize="0"/>
          <p:nvPr/>
        </p:nvPicPr>
        <p:blipFill rotWithShape="1">
          <a:blip r:embed="rId3">
            <a:alphaModFix/>
          </a:blip>
          <a:srcRect b="0" l="0" r="0" t="0"/>
          <a:stretch/>
        </p:blipFill>
        <p:spPr>
          <a:xfrm>
            <a:off x="3171651" y="551901"/>
            <a:ext cx="397509" cy="606001"/>
          </a:xfrm>
          <a:prstGeom prst="rect">
            <a:avLst/>
          </a:prstGeom>
          <a:noFill/>
          <a:ln>
            <a:noFill/>
          </a:ln>
        </p:spPr>
      </p:pic>
      <p:grpSp>
        <p:nvGrpSpPr>
          <p:cNvPr id="677" name="Google Shape;677;p56"/>
          <p:cNvGrpSpPr/>
          <p:nvPr/>
        </p:nvGrpSpPr>
        <p:grpSpPr>
          <a:xfrm>
            <a:off x="4654019" y="2713208"/>
            <a:ext cx="1339713" cy="1290901"/>
            <a:chOff x="1755209" y="2341741"/>
            <a:chExt cx="1516713" cy="1442831"/>
          </a:xfrm>
        </p:grpSpPr>
        <p:sp>
          <p:nvSpPr>
            <p:cNvPr id="678" name="Google Shape;678;p56"/>
            <p:cNvSpPr/>
            <p:nvPr/>
          </p:nvSpPr>
          <p:spPr>
            <a:xfrm>
              <a:off x="1755209"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 name="Google Shape;679;p56"/>
            <p:cNvCxnSpPr/>
            <p:nvPr/>
          </p:nvCxnSpPr>
          <p:spPr>
            <a:xfrm flipH="1" rot="10800000">
              <a:off x="2644494" y="3361453"/>
              <a:ext cx="625500" cy="900"/>
            </a:xfrm>
            <a:prstGeom prst="straightConnector1">
              <a:avLst/>
            </a:prstGeom>
            <a:noFill/>
            <a:ln cap="flat" cmpd="sng" w="9525">
              <a:solidFill>
                <a:schemeClr val="dk1"/>
              </a:solidFill>
              <a:prstDash val="solid"/>
              <a:round/>
              <a:headEnd len="med" w="med" type="none"/>
              <a:tailEnd len="med" w="med" type="none"/>
            </a:ln>
          </p:spPr>
        </p:cxnSp>
        <p:cxnSp>
          <p:nvCxnSpPr>
            <p:cNvPr id="680" name="Google Shape;680;p56"/>
            <p:cNvCxnSpPr/>
            <p:nvPr/>
          </p:nvCxnSpPr>
          <p:spPr>
            <a:xfrm rot="10800000">
              <a:off x="3271922"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681" name="Google Shape;681;p56"/>
          <p:cNvSpPr txBox="1"/>
          <p:nvPr/>
        </p:nvSpPr>
        <p:spPr>
          <a:xfrm>
            <a:off x="4689325" y="3435200"/>
            <a:ext cx="741600" cy="394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LUNES</a:t>
            </a:r>
            <a:endParaRPr b="1" sz="1200">
              <a:solidFill>
                <a:srgbClr val="FFFFFF"/>
              </a:solidFill>
              <a:latin typeface="Exo 2"/>
              <a:ea typeface="Exo 2"/>
              <a:cs typeface="Exo 2"/>
              <a:sym typeface="Exo 2"/>
            </a:endParaRPr>
          </a:p>
        </p:txBody>
      </p:sp>
      <p:pic>
        <p:nvPicPr>
          <p:cNvPr descr="A close up of text on a black background&#10;&#10;Description generated with very high confidence" id="682" name="Google Shape;682;p56"/>
          <p:cNvPicPr preferRelativeResize="0"/>
          <p:nvPr/>
        </p:nvPicPr>
        <p:blipFill rotWithShape="1">
          <a:blip r:embed="rId4">
            <a:alphaModFix/>
          </a:blip>
          <a:srcRect b="0" l="0" r="0" t="0"/>
          <a:stretch/>
        </p:blipFill>
        <p:spPr>
          <a:xfrm>
            <a:off x="163000" y="2789400"/>
            <a:ext cx="4091401" cy="1976675"/>
          </a:xfrm>
          <a:prstGeom prst="rect">
            <a:avLst/>
          </a:prstGeom>
          <a:noFill/>
          <a:ln>
            <a:noFill/>
          </a:ln>
        </p:spPr>
      </p:pic>
      <p:pic>
        <p:nvPicPr>
          <p:cNvPr id="683" name="Google Shape;683;p56"/>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grpSp>
        <p:nvGrpSpPr>
          <p:cNvPr id="688" name="Google Shape;688;p57"/>
          <p:cNvGrpSpPr/>
          <p:nvPr/>
        </p:nvGrpSpPr>
        <p:grpSpPr>
          <a:xfrm flipH="1" rot="10800000">
            <a:off x="5519068" y="2071564"/>
            <a:ext cx="1568313" cy="1304427"/>
            <a:chOff x="1410139" y="2341741"/>
            <a:chExt cx="1775515" cy="1457949"/>
          </a:xfrm>
        </p:grpSpPr>
        <p:sp>
          <p:nvSpPr>
            <p:cNvPr id="689" name="Google Shape;689;p57"/>
            <p:cNvSpPr/>
            <p:nvPr/>
          </p:nvSpPr>
          <p:spPr>
            <a:xfrm>
              <a:off x="1410139"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7"/>
            <p:cNvCxnSpPr/>
            <p:nvPr/>
          </p:nvCxnSpPr>
          <p:spPr>
            <a:xfrm flipH="1" rot="10800000">
              <a:off x="2275228" y="3361035"/>
              <a:ext cx="909000" cy="7800"/>
            </a:xfrm>
            <a:prstGeom prst="straightConnector1">
              <a:avLst/>
            </a:prstGeom>
            <a:noFill/>
            <a:ln cap="flat" cmpd="sng" w="9525">
              <a:solidFill>
                <a:schemeClr val="dk1"/>
              </a:solidFill>
              <a:prstDash val="solid"/>
              <a:round/>
              <a:headEnd len="med" w="med" type="none"/>
              <a:tailEnd len="med" w="med" type="none"/>
            </a:ln>
          </p:spPr>
        </p:cxnSp>
        <p:cxnSp>
          <p:nvCxnSpPr>
            <p:cNvPr id="691" name="Google Shape;691;p57"/>
            <p:cNvCxnSpPr/>
            <p:nvPr/>
          </p:nvCxnSpPr>
          <p:spPr>
            <a:xfrm rot="10800000">
              <a:off x="318565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92" name="Google Shape;692;p57"/>
          <p:cNvGrpSpPr/>
          <p:nvPr/>
        </p:nvGrpSpPr>
        <p:grpSpPr>
          <a:xfrm>
            <a:off x="6501083" y="2713208"/>
            <a:ext cx="1415913" cy="1290901"/>
            <a:chOff x="1237604" y="2341741"/>
            <a:chExt cx="1602981" cy="1442831"/>
          </a:xfrm>
        </p:grpSpPr>
        <p:sp>
          <p:nvSpPr>
            <p:cNvPr id="693" name="Google Shape;693;p57"/>
            <p:cNvSpPr/>
            <p:nvPr/>
          </p:nvSpPr>
          <p:spPr>
            <a:xfrm>
              <a:off x="1237604"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57"/>
            <p:cNvCxnSpPr/>
            <p:nvPr/>
          </p:nvCxnSpPr>
          <p:spPr>
            <a:xfrm flipH="1" rot="10800000">
              <a:off x="2096902" y="3361324"/>
              <a:ext cx="742200" cy="9300"/>
            </a:xfrm>
            <a:prstGeom prst="straightConnector1">
              <a:avLst/>
            </a:prstGeom>
            <a:noFill/>
            <a:ln cap="flat" cmpd="sng" w="9525">
              <a:solidFill>
                <a:schemeClr val="dk1"/>
              </a:solidFill>
              <a:prstDash val="solid"/>
              <a:round/>
              <a:headEnd len="med" w="med" type="none"/>
              <a:tailEnd len="med" w="med" type="none"/>
            </a:ln>
          </p:spPr>
        </p:cxnSp>
        <p:cxnSp>
          <p:nvCxnSpPr>
            <p:cNvPr id="695" name="Google Shape;695;p57"/>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696" name="Google Shape;696;p57"/>
          <p:cNvGrpSpPr/>
          <p:nvPr/>
        </p:nvGrpSpPr>
        <p:grpSpPr>
          <a:xfrm flipH="1" rot="10800000">
            <a:off x="7404488" y="2072559"/>
            <a:ext cx="1424599" cy="1380635"/>
            <a:chOff x="978802" y="2256564"/>
            <a:chExt cx="1612814" cy="1543127"/>
          </a:xfrm>
        </p:grpSpPr>
        <p:sp>
          <p:nvSpPr>
            <p:cNvPr id="697" name="Google Shape;697;p57"/>
            <p:cNvSpPr/>
            <p:nvPr/>
          </p:nvSpPr>
          <p:spPr>
            <a:xfrm>
              <a:off x="978802" y="2913790"/>
              <a:ext cx="885900" cy="885900"/>
            </a:xfrm>
            <a:prstGeom prst="snip2DiagRect">
              <a:avLst>
                <a:gd fmla="val 0" name="adj1"/>
                <a:gd fmla="val 1666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 name="Google Shape;698;p57"/>
            <p:cNvCxnSpPr/>
            <p:nvPr/>
          </p:nvCxnSpPr>
          <p:spPr>
            <a:xfrm>
              <a:off x="1879416" y="3345134"/>
              <a:ext cx="712200" cy="0"/>
            </a:xfrm>
            <a:prstGeom prst="straightConnector1">
              <a:avLst/>
            </a:prstGeom>
            <a:noFill/>
            <a:ln cap="flat" cmpd="sng" w="9525">
              <a:solidFill>
                <a:schemeClr val="dk1"/>
              </a:solidFill>
              <a:prstDash val="solid"/>
              <a:round/>
              <a:headEnd len="med" w="med" type="none"/>
              <a:tailEnd len="med" w="med" type="none"/>
            </a:ln>
          </p:spPr>
        </p:cxnSp>
        <p:cxnSp>
          <p:nvCxnSpPr>
            <p:cNvPr id="699" name="Google Shape;699;p57"/>
            <p:cNvCxnSpPr/>
            <p:nvPr/>
          </p:nvCxnSpPr>
          <p:spPr>
            <a:xfrm flipH="1" rot="10800000">
              <a:off x="2574820" y="2256564"/>
              <a:ext cx="7200" cy="1080300"/>
            </a:xfrm>
            <a:prstGeom prst="straightConnector1">
              <a:avLst/>
            </a:prstGeom>
            <a:noFill/>
            <a:ln cap="flat" cmpd="sng" w="9525">
              <a:solidFill>
                <a:schemeClr val="dk1"/>
              </a:solidFill>
              <a:prstDash val="solid"/>
              <a:round/>
              <a:headEnd len="med" w="med" type="none"/>
              <a:tailEnd len="med" w="med" type="none"/>
            </a:ln>
          </p:spPr>
        </p:cxnSp>
      </p:grpSp>
      <p:sp>
        <p:nvSpPr>
          <p:cNvPr id="700" name="Google Shape;700;p57"/>
          <p:cNvSpPr/>
          <p:nvPr/>
        </p:nvSpPr>
        <p:spPr>
          <a:xfrm>
            <a:off x="82717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7"/>
          <p:cNvSpPr txBox="1"/>
          <p:nvPr/>
        </p:nvSpPr>
        <p:spPr>
          <a:xfrm>
            <a:off x="739750" y="1559550"/>
            <a:ext cx="2932800" cy="1113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Crear un prototipo</a:t>
            </a: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El prototipo debe parecer real.</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No importa si en realidad todo es una fachada y está “mockeado”.</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accent5"/>
              </a:buClr>
              <a:buSzPts val="1000"/>
              <a:buFont typeface="Roboto Condensed"/>
              <a:buChar char="●"/>
            </a:pPr>
            <a:r>
              <a:rPr b="1" lang="en" sz="1000">
                <a:solidFill>
                  <a:schemeClr val="accent5"/>
                </a:solidFill>
                <a:latin typeface="Roboto Condensed"/>
                <a:ea typeface="Roboto Condensed"/>
                <a:cs typeface="Roboto Condensed"/>
                <a:sym typeface="Roboto Condensed"/>
              </a:rPr>
              <a:t>El propósito del prototipo es aprender, no es un producto final</a:t>
            </a:r>
            <a:r>
              <a:rPr b="1" lang="en" sz="1000">
                <a:solidFill>
                  <a:schemeClr val="accent5"/>
                </a:solidFill>
                <a:latin typeface="Roboto Condensed"/>
                <a:ea typeface="Roboto Condensed"/>
                <a:cs typeface="Roboto Condensed"/>
                <a:sym typeface="Roboto Condensed"/>
              </a:rPr>
              <a:t>.</a:t>
            </a:r>
            <a:endParaRPr b="1" sz="1000">
              <a:solidFill>
                <a:schemeClr val="accent5"/>
              </a:solidFill>
              <a:latin typeface="Roboto Condensed"/>
              <a:ea typeface="Roboto Condensed"/>
              <a:cs typeface="Roboto Condensed"/>
              <a:sym typeface="Roboto Condensed"/>
            </a:endParaRPr>
          </a:p>
        </p:txBody>
      </p:sp>
      <p:sp>
        <p:nvSpPr>
          <p:cNvPr id="702" name="Google Shape;702;p57"/>
          <p:cNvSpPr txBox="1"/>
          <p:nvPr/>
        </p:nvSpPr>
        <p:spPr>
          <a:xfrm>
            <a:off x="55236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MARTES</a:t>
            </a:r>
            <a:endParaRPr b="1" sz="1200">
              <a:solidFill>
                <a:srgbClr val="FFFFFF"/>
              </a:solidFill>
              <a:latin typeface="Exo 2"/>
              <a:ea typeface="Exo 2"/>
              <a:cs typeface="Exo 2"/>
              <a:sym typeface="Exo 2"/>
            </a:endParaRPr>
          </a:p>
        </p:txBody>
      </p:sp>
      <p:sp>
        <p:nvSpPr>
          <p:cNvPr id="703" name="Google Shape;703;p57"/>
          <p:cNvSpPr txBox="1"/>
          <p:nvPr/>
        </p:nvSpPr>
        <p:spPr>
          <a:xfrm>
            <a:off x="73904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JUEVES</a:t>
            </a:r>
            <a:endParaRPr b="1" sz="1200">
              <a:solidFill>
                <a:srgbClr val="FFFFFF"/>
              </a:solidFill>
              <a:latin typeface="Exo 2"/>
              <a:ea typeface="Exo 2"/>
              <a:cs typeface="Exo 2"/>
              <a:sym typeface="Exo 2"/>
            </a:endParaRPr>
          </a:p>
        </p:txBody>
      </p:sp>
      <p:sp>
        <p:nvSpPr>
          <p:cNvPr id="704" name="Google Shape;704;p57"/>
          <p:cNvSpPr txBox="1"/>
          <p:nvPr/>
        </p:nvSpPr>
        <p:spPr>
          <a:xfrm>
            <a:off x="6421525" y="3435200"/>
            <a:ext cx="919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MIÉRCOLES</a:t>
            </a:r>
            <a:endParaRPr b="1" sz="1000">
              <a:solidFill>
                <a:srgbClr val="FFFFFF"/>
              </a:solidFill>
              <a:latin typeface="Exo 2"/>
              <a:ea typeface="Exo 2"/>
              <a:cs typeface="Exo 2"/>
              <a:sym typeface="Exo 2"/>
            </a:endParaRPr>
          </a:p>
        </p:txBody>
      </p:sp>
      <p:sp>
        <p:nvSpPr>
          <p:cNvPr id="705" name="Google Shape;705;p57"/>
          <p:cNvSpPr txBox="1"/>
          <p:nvPr/>
        </p:nvSpPr>
        <p:spPr>
          <a:xfrm>
            <a:off x="8238100" y="3428300"/>
            <a:ext cx="8223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VIERNES</a:t>
            </a:r>
            <a:endParaRPr b="1" sz="1200">
              <a:solidFill>
                <a:srgbClr val="FFFFFF"/>
              </a:solidFill>
              <a:latin typeface="Exo 2"/>
              <a:ea typeface="Exo 2"/>
              <a:cs typeface="Exo 2"/>
              <a:sym typeface="Exo 2"/>
            </a:endParaRPr>
          </a:p>
        </p:txBody>
      </p:sp>
      <p:sp>
        <p:nvSpPr>
          <p:cNvPr id="706" name="Google Shape;706;p57"/>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707" name="Google Shape;707;p57"/>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708" name="Google Shape;708;p57"/>
          <p:cNvPicPr preferRelativeResize="0"/>
          <p:nvPr/>
        </p:nvPicPr>
        <p:blipFill rotWithShape="1">
          <a:blip r:embed="rId3">
            <a:alphaModFix/>
          </a:blip>
          <a:srcRect b="0" l="0" r="0" t="0"/>
          <a:stretch/>
        </p:blipFill>
        <p:spPr>
          <a:xfrm>
            <a:off x="3171651" y="551901"/>
            <a:ext cx="397509" cy="606001"/>
          </a:xfrm>
          <a:prstGeom prst="rect">
            <a:avLst/>
          </a:prstGeom>
          <a:noFill/>
          <a:ln>
            <a:noFill/>
          </a:ln>
        </p:spPr>
      </p:pic>
      <p:grpSp>
        <p:nvGrpSpPr>
          <p:cNvPr id="709" name="Google Shape;709;p57"/>
          <p:cNvGrpSpPr/>
          <p:nvPr/>
        </p:nvGrpSpPr>
        <p:grpSpPr>
          <a:xfrm>
            <a:off x="4654019" y="2713208"/>
            <a:ext cx="1339713" cy="1290901"/>
            <a:chOff x="1755209" y="2341741"/>
            <a:chExt cx="1516713" cy="1442831"/>
          </a:xfrm>
        </p:grpSpPr>
        <p:sp>
          <p:nvSpPr>
            <p:cNvPr id="710" name="Google Shape;710;p57"/>
            <p:cNvSpPr/>
            <p:nvPr/>
          </p:nvSpPr>
          <p:spPr>
            <a:xfrm>
              <a:off x="1755209"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57"/>
            <p:cNvCxnSpPr/>
            <p:nvPr/>
          </p:nvCxnSpPr>
          <p:spPr>
            <a:xfrm flipH="1" rot="10800000">
              <a:off x="2644494" y="3361453"/>
              <a:ext cx="625500" cy="900"/>
            </a:xfrm>
            <a:prstGeom prst="straightConnector1">
              <a:avLst/>
            </a:prstGeom>
            <a:noFill/>
            <a:ln cap="flat" cmpd="sng" w="9525">
              <a:solidFill>
                <a:schemeClr val="dk1"/>
              </a:solidFill>
              <a:prstDash val="solid"/>
              <a:round/>
              <a:headEnd len="med" w="med" type="none"/>
              <a:tailEnd len="med" w="med" type="none"/>
            </a:ln>
          </p:spPr>
        </p:cxnSp>
        <p:cxnSp>
          <p:nvCxnSpPr>
            <p:cNvPr id="712" name="Google Shape;712;p57"/>
            <p:cNvCxnSpPr/>
            <p:nvPr/>
          </p:nvCxnSpPr>
          <p:spPr>
            <a:xfrm rot="10800000">
              <a:off x="3271922"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713" name="Google Shape;713;p57"/>
          <p:cNvSpPr txBox="1"/>
          <p:nvPr/>
        </p:nvSpPr>
        <p:spPr>
          <a:xfrm>
            <a:off x="4689325" y="3435200"/>
            <a:ext cx="741600" cy="394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LUNES</a:t>
            </a:r>
            <a:endParaRPr b="1" sz="1200">
              <a:solidFill>
                <a:srgbClr val="FFFFFF"/>
              </a:solidFill>
              <a:latin typeface="Exo 2"/>
              <a:ea typeface="Exo 2"/>
              <a:cs typeface="Exo 2"/>
              <a:sym typeface="Exo 2"/>
            </a:endParaRPr>
          </a:p>
        </p:txBody>
      </p:sp>
      <p:pic>
        <p:nvPicPr>
          <p:cNvPr id="714" name="Google Shape;714;p57"/>
          <p:cNvPicPr preferRelativeResize="0"/>
          <p:nvPr/>
        </p:nvPicPr>
        <p:blipFill rotWithShape="1">
          <a:blip r:embed="rId4">
            <a:alphaModFix/>
          </a:blip>
          <a:srcRect b="0" l="0" r="0" t="0"/>
          <a:stretch/>
        </p:blipFill>
        <p:spPr>
          <a:xfrm>
            <a:off x="391600" y="2789400"/>
            <a:ext cx="3760430" cy="2107925"/>
          </a:xfrm>
          <a:prstGeom prst="rect">
            <a:avLst/>
          </a:prstGeom>
          <a:noFill/>
          <a:ln>
            <a:noFill/>
          </a:ln>
        </p:spPr>
      </p:pic>
      <p:pic>
        <p:nvPicPr>
          <p:cNvPr id="715" name="Google Shape;715;p57"/>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grpSp>
        <p:nvGrpSpPr>
          <p:cNvPr id="720" name="Google Shape;720;p58"/>
          <p:cNvGrpSpPr/>
          <p:nvPr/>
        </p:nvGrpSpPr>
        <p:grpSpPr>
          <a:xfrm flipH="1" rot="10800000">
            <a:off x="5519068" y="2071564"/>
            <a:ext cx="1568313" cy="1304427"/>
            <a:chOff x="1410139" y="2341741"/>
            <a:chExt cx="1775515" cy="1457949"/>
          </a:xfrm>
        </p:grpSpPr>
        <p:sp>
          <p:nvSpPr>
            <p:cNvPr id="721" name="Google Shape;721;p58"/>
            <p:cNvSpPr/>
            <p:nvPr/>
          </p:nvSpPr>
          <p:spPr>
            <a:xfrm>
              <a:off x="1410139"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 name="Google Shape;722;p58"/>
            <p:cNvCxnSpPr/>
            <p:nvPr/>
          </p:nvCxnSpPr>
          <p:spPr>
            <a:xfrm flipH="1" rot="10800000">
              <a:off x="2275228" y="3361035"/>
              <a:ext cx="909000" cy="7800"/>
            </a:xfrm>
            <a:prstGeom prst="straightConnector1">
              <a:avLst/>
            </a:prstGeom>
            <a:noFill/>
            <a:ln cap="flat" cmpd="sng" w="9525">
              <a:solidFill>
                <a:schemeClr val="dk1"/>
              </a:solidFill>
              <a:prstDash val="solid"/>
              <a:round/>
              <a:headEnd len="med" w="med" type="none"/>
              <a:tailEnd len="med" w="med" type="none"/>
            </a:ln>
          </p:spPr>
        </p:cxnSp>
        <p:cxnSp>
          <p:nvCxnSpPr>
            <p:cNvPr id="723" name="Google Shape;723;p58"/>
            <p:cNvCxnSpPr/>
            <p:nvPr/>
          </p:nvCxnSpPr>
          <p:spPr>
            <a:xfrm rot="10800000">
              <a:off x="318565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724" name="Google Shape;724;p58"/>
          <p:cNvGrpSpPr/>
          <p:nvPr/>
        </p:nvGrpSpPr>
        <p:grpSpPr>
          <a:xfrm>
            <a:off x="6501083" y="2713208"/>
            <a:ext cx="1415913" cy="1290901"/>
            <a:chOff x="1237604" y="2341741"/>
            <a:chExt cx="1602981" cy="1442831"/>
          </a:xfrm>
        </p:grpSpPr>
        <p:sp>
          <p:nvSpPr>
            <p:cNvPr id="725" name="Google Shape;725;p58"/>
            <p:cNvSpPr/>
            <p:nvPr/>
          </p:nvSpPr>
          <p:spPr>
            <a:xfrm>
              <a:off x="1237604"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58"/>
            <p:cNvCxnSpPr/>
            <p:nvPr/>
          </p:nvCxnSpPr>
          <p:spPr>
            <a:xfrm flipH="1" rot="10800000">
              <a:off x="2096902" y="3361324"/>
              <a:ext cx="742200" cy="9300"/>
            </a:xfrm>
            <a:prstGeom prst="straightConnector1">
              <a:avLst/>
            </a:prstGeom>
            <a:noFill/>
            <a:ln cap="flat" cmpd="sng" w="9525">
              <a:solidFill>
                <a:schemeClr val="dk1"/>
              </a:solidFill>
              <a:prstDash val="solid"/>
              <a:round/>
              <a:headEnd len="med" w="med" type="none"/>
              <a:tailEnd len="med" w="med" type="none"/>
            </a:ln>
          </p:spPr>
        </p:cxnSp>
        <p:cxnSp>
          <p:nvCxnSpPr>
            <p:cNvPr id="727" name="Google Shape;727;p58"/>
            <p:cNvCxnSpPr/>
            <p:nvPr/>
          </p:nvCxnSpPr>
          <p:spPr>
            <a:xfrm rot="10800000">
              <a:off x="2840585" y="2341741"/>
              <a:ext cx="0" cy="1023000"/>
            </a:xfrm>
            <a:prstGeom prst="straightConnector1">
              <a:avLst/>
            </a:prstGeom>
            <a:noFill/>
            <a:ln cap="flat" cmpd="sng" w="9525">
              <a:solidFill>
                <a:schemeClr val="dk1"/>
              </a:solidFill>
              <a:prstDash val="solid"/>
              <a:round/>
              <a:headEnd len="med" w="med" type="none"/>
              <a:tailEnd len="med" w="med" type="none"/>
            </a:ln>
          </p:spPr>
        </p:cxnSp>
      </p:grpSp>
      <p:grpSp>
        <p:nvGrpSpPr>
          <p:cNvPr id="728" name="Google Shape;728;p58"/>
          <p:cNvGrpSpPr/>
          <p:nvPr/>
        </p:nvGrpSpPr>
        <p:grpSpPr>
          <a:xfrm flipH="1" rot="10800000">
            <a:off x="7404488" y="2072559"/>
            <a:ext cx="1424599" cy="1380635"/>
            <a:chOff x="978802" y="2256564"/>
            <a:chExt cx="1612814" cy="1543127"/>
          </a:xfrm>
        </p:grpSpPr>
        <p:sp>
          <p:nvSpPr>
            <p:cNvPr id="729" name="Google Shape;729;p58"/>
            <p:cNvSpPr/>
            <p:nvPr/>
          </p:nvSpPr>
          <p:spPr>
            <a:xfrm>
              <a:off x="978802" y="2913790"/>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58"/>
            <p:cNvCxnSpPr/>
            <p:nvPr/>
          </p:nvCxnSpPr>
          <p:spPr>
            <a:xfrm>
              <a:off x="1879416" y="3345134"/>
              <a:ext cx="712200" cy="0"/>
            </a:xfrm>
            <a:prstGeom prst="straightConnector1">
              <a:avLst/>
            </a:prstGeom>
            <a:noFill/>
            <a:ln cap="flat" cmpd="sng" w="9525">
              <a:solidFill>
                <a:schemeClr val="dk1"/>
              </a:solidFill>
              <a:prstDash val="solid"/>
              <a:round/>
              <a:headEnd len="med" w="med" type="none"/>
              <a:tailEnd len="med" w="med" type="none"/>
            </a:ln>
          </p:spPr>
        </p:cxnSp>
        <p:cxnSp>
          <p:nvCxnSpPr>
            <p:cNvPr id="731" name="Google Shape;731;p58"/>
            <p:cNvCxnSpPr/>
            <p:nvPr/>
          </p:nvCxnSpPr>
          <p:spPr>
            <a:xfrm flipH="1" rot="10800000">
              <a:off x="2574820" y="2256564"/>
              <a:ext cx="7200" cy="1080300"/>
            </a:xfrm>
            <a:prstGeom prst="straightConnector1">
              <a:avLst/>
            </a:prstGeom>
            <a:noFill/>
            <a:ln cap="flat" cmpd="sng" w="9525">
              <a:solidFill>
                <a:schemeClr val="dk1"/>
              </a:solidFill>
              <a:prstDash val="solid"/>
              <a:round/>
              <a:headEnd len="med" w="med" type="none"/>
              <a:tailEnd len="med" w="med" type="none"/>
            </a:ln>
          </p:spPr>
        </p:cxnSp>
      </p:grpSp>
      <p:sp>
        <p:nvSpPr>
          <p:cNvPr id="732" name="Google Shape;732;p58"/>
          <p:cNvSpPr/>
          <p:nvPr/>
        </p:nvSpPr>
        <p:spPr>
          <a:xfrm>
            <a:off x="8271706" y="3198311"/>
            <a:ext cx="788700" cy="7989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8"/>
          <p:cNvSpPr txBox="1"/>
          <p:nvPr/>
        </p:nvSpPr>
        <p:spPr>
          <a:xfrm>
            <a:off x="511150" y="605350"/>
            <a:ext cx="2932800" cy="2107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Entrevistas con usuarios reales</a:t>
            </a: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Un miembro del equipo las conducen y el resto siguen la entrevista.</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La entrevista se estructura en:</a:t>
            </a:r>
            <a:endParaRPr sz="1000">
              <a:solidFill>
                <a:schemeClr val="dk1"/>
              </a:solidFill>
              <a:latin typeface="Roboto Condensed Light"/>
              <a:ea typeface="Roboto Condensed Light"/>
              <a:cs typeface="Roboto Condensed Light"/>
              <a:sym typeface="Roboto Condensed Light"/>
            </a:endParaRPr>
          </a:p>
          <a:p>
            <a:pPr indent="-120650" lvl="1" marL="28575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Bienvenida.</a:t>
            </a:r>
            <a:endParaRPr sz="1000">
              <a:solidFill>
                <a:schemeClr val="dk1"/>
              </a:solidFill>
              <a:latin typeface="Roboto Condensed Light"/>
              <a:ea typeface="Roboto Condensed Light"/>
              <a:cs typeface="Roboto Condensed Light"/>
              <a:sym typeface="Roboto Condensed Light"/>
            </a:endParaRPr>
          </a:p>
          <a:p>
            <a:pPr indent="-120650" lvl="1" marL="28575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Preguntas generales para entender el contexto del usuario.</a:t>
            </a:r>
            <a:endParaRPr sz="1000">
              <a:solidFill>
                <a:schemeClr val="dk1"/>
              </a:solidFill>
              <a:latin typeface="Roboto Condensed Light"/>
              <a:ea typeface="Roboto Condensed Light"/>
              <a:cs typeface="Roboto Condensed Light"/>
              <a:sym typeface="Roboto Condensed Light"/>
            </a:endParaRPr>
          </a:p>
          <a:p>
            <a:pPr indent="-120650" lvl="1" marL="28575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Presentar el prototipo.</a:t>
            </a:r>
            <a:endParaRPr sz="1000">
              <a:solidFill>
                <a:schemeClr val="dk1"/>
              </a:solidFill>
              <a:latin typeface="Roboto Condensed Light"/>
              <a:ea typeface="Roboto Condensed Light"/>
              <a:cs typeface="Roboto Condensed Light"/>
              <a:sym typeface="Roboto Condensed Light"/>
            </a:endParaRPr>
          </a:p>
          <a:p>
            <a:pPr indent="-120650" lvl="1" marL="28575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Pedir que realicen tareas específicas o que </a:t>
            </a:r>
            <a:r>
              <a:rPr lang="en" sz="1000">
                <a:solidFill>
                  <a:schemeClr val="dk1"/>
                </a:solidFill>
                <a:latin typeface="Roboto Condensed Light"/>
                <a:ea typeface="Roboto Condensed Light"/>
                <a:cs typeface="Roboto Condensed Light"/>
                <a:sym typeface="Roboto Condensed Light"/>
              </a:rPr>
              <a:t>interactúen</a:t>
            </a:r>
            <a:r>
              <a:rPr lang="en" sz="1000">
                <a:solidFill>
                  <a:schemeClr val="dk1"/>
                </a:solidFill>
                <a:latin typeface="Roboto Condensed Light"/>
                <a:ea typeface="Roboto Condensed Light"/>
                <a:cs typeface="Roboto Condensed Light"/>
                <a:sym typeface="Roboto Condensed Light"/>
              </a:rPr>
              <a:t> con el prototipo.</a:t>
            </a:r>
            <a:endParaRPr sz="1000">
              <a:solidFill>
                <a:schemeClr val="dk1"/>
              </a:solidFill>
              <a:latin typeface="Roboto Condensed Light"/>
              <a:ea typeface="Roboto Condensed Light"/>
              <a:cs typeface="Roboto Condensed Light"/>
              <a:sym typeface="Roboto Condensed Light"/>
            </a:endParaRPr>
          </a:p>
          <a:p>
            <a:pPr indent="-120650" lvl="1" marL="285750" rtl="0" algn="l">
              <a:lnSpc>
                <a:spcPct val="100000"/>
              </a:lnSpc>
              <a:spcBef>
                <a:spcPts val="0"/>
              </a:spcBef>
              <a:spcAft>
                <a:spcPts val="0"/>
              </a:spcAft>
              <a:buClr>
                <a:schemeClr val="dk1"/>
              </a:buClr>
              <a:buSzPts val="1000"/>
              <a:buFont typeface="Roboto Condensed Light"/>
              <a:buChar char="○"/>
            </a:pPr>
            <a:r>
              <a:rPr lang="en" sz="1000">
                <a:solidFill>
                  <a:schemeClr val="dk1"/>
                </a:solidFill>
                <a:latin typeface="Roboto Condensed Light"/>
                <a:ea typeface="Roboto Condensed Light"/>
                <a:cs typeface="Roboto Condensed Light"/>
                <a:sym typeface="Roboto Condensed Light"/>
              </a:rPr>
              <a:t>Resumir las ideas principales con el usuario.</a:t>
            </a:r>
            <a:endParaRPr sz="1000">
              <a:solidFill>
                <a:schemeClr val="dk1"/>
              </a:solidFill>
              <a:latin typeface="Roboto Condensed Light"/>
              <a:ea typeface="Roboto Condensed Light"/>
              <a:cs typeface="Roboto Condensed Light"/>
              <a:sym typeface="Roboto Condensed Light"/>
            </a:endParaRPr>
          </a:p>
          <a:p>
            <a:pPr indent="-177800" lvl="0" marL="114300" rtl="0" algn="l">
              <a:lnSpc>
                <a:spcPct val="100000"/>
              </a:lnSpc>
              <a:spcBef>
                <a:spcPts val="0"/>
              </a:spcBef>
              <a:spcAft>
                <a:spcPts val="0"/>
              </a:spcAft>
              <a:buClr>
                <a:schemeClr val="accent5"/>
              </a:buClr>
              <a:buSzPts val="1000"/>
              <a:buFont typeface="Roboto Condensed"/>
              <a:buChar char="●"/>
            </a:pPr>
            <a:r>
              <a:rPr b="1" lang="en" sz="1000">
                <a:solidFill>
                  <a:schemeClr val="accent5"/>
                </a:solidFill>
                <a:latin typeface="Roboto Condensed"/>
                <a:ea typeface="Roboto Condensed"/>
                <a:cs typeface="Roboto Condensed"/>
                <a:sym typeface="Roboto Condensed"/>
              </a:rPr>
              <a:t>El equipo comparte sus descubrimientos y toman una decisión final sobre la funcionalidad y los siguientes pasos</a:t>
            </a:r>
            <a:r>
              <a:rPr b="1" lang="en" sz="1000">
                <a:solidFill>
                  <a:schemeClr val="accent5"/>
                </a:solidFill>
                <a:latin typeface="Roboto Condensed"/>
                <a:ea typeface="Roboto Condensed"/>
                <a:cs typeface="Roboto Condensed"/>
                <a:sym typeface="Roboto Condensed"/>
              </a:rPr>
              <a:t>.</a:t>
            </a:r>
            <a:endParaRPr b="1" sz="1000">
              <a:solidFill>
                <a:schemeClr val="accent5"/>
              </a:solidFill>
              <a:latin typeface="Roboto Condensed"/>
              <a:ea typeface="Roboto Condensed"/>
              <a:cs typeface="Roboto Condensed"/>
              <a:sym typeface="Roboto Condensed"/>
            </a:endParaRPr>
          </a:p>
        </p:txBody>
      </p:sp>
      <p:sp>
        <p:nvSpPr>
          <p:cNvPr id="734" name="Google Shape;734;p58"/>
          <p:cNvSpPr txBox="1"/>
          <p:nvPr/>
        </p:nvSpPr>
        <p:spPr>
          <a:xfrm>
            <a:off x="55236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MARTES</a:t>
            </a:r>
            <a:endParaRPr b="1" sz="1200">
              <a:solidFill>
                <a:srgbClr val="FFFFFF"/>
              </a:solidFill>
              <a:latin typeface="Exo 2"/>
              <a:ea typeface="Exo 2"/>
              <a:cs typeface="Exo 2"/>
              <a:sym typeface="Exo 2"/>
            </a:endParaRPr>
          </a:p>
        </p:txBody>
      </p:sp>
      <p:sp>
        <p:nvSpPr>
          <p:cNvPr id="735" name="Google Shape;735;p58"/>
          <p:cNvSpPr txBox="1"/>
          <p:nvPr/>
        </p:nvSpPr>
        <p:spPr>
          <a:xfrm>
            <a:off x="73904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JUEVES</a:t>
            </a:r>
            <a:endParaRPr b="1" sz="1200">
              <a:solidFill>
                <a:srgbClr val="FFFFFF"/>
              </a:solidFill>
              <a:latin typeface="Exo 2"/>
              <a:ea typeface="Exo 2"/>
              <a:cs typeface="Exo 2"/>
              <a:sym typeface="Exo 2"/>
            </a:endParaRPr>
          </a:p>
        </p:txBody>
      </p:sp>
      <p:sp>
        <p:nvSpPr>
          <p:cNvPr id="736" name="Google Shape;736;p58"/>
          <p:cNvSpPr txBox="1"/>
          <p:nvPr/>
        </p:nvSpPr>
        <p:spPr>
          <a:xfrm>
            <a:off x="6421525" y="3435200"/>
            <a:ext cx="919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MIÉRCOLES</a:t>
            </a:r>
            <a:endParaRPr b="1" sz="1000">
              <a:solidFill>
                <a:srgbClr val="FFFFFF"/>
              </a:solidFill>
              <a:latin typeface="Exo 2"/>
              <a:ea typeface="Exo 2"/>
              <a:cs typeface="Exo 2"/>
              <a:sym typeface="Exo 2"/>
            </a:endParaRPr>
          </a:p>
        </p:txBody>
      </p:sp>
      <p:sp>
        <p:nvSpPr>
          <p:cNvPr id="737" name="Google Shape;737;p58"/>
          <p:cNvSpPr txBox="1"/>
          <p:nvPr/>
        </p:nvSpPr>
        <p:spPr>
          <a:xfrm>
            <a:off x="8238100" y="3428300"/>
            <a:ext cx="8223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VIERNES</a:t>
            </a:r>
            <a:endParaRPr b="1" sz="1200">
              <a:solidFill>
                <a:srgbClr val="FFFFFF"/>
              </a:solidFill>
              <a:latin typeface="Exo 2"/>
              <a:ea typeface="Exo 2"/>
              <a:cs typeface="Exo 2"/>
              <a:sym typeface="Exo 2"/>
            </a:endParaRPr>
          </a:p>
        </p:txBody>
      </p:sp>
      <p:sp>
        <p:nvSpPr>
          <p:cNvPr id="738" name="Google Shape;738;p58"/>
          <p:cNvSpPr txBox="1"/>
          <p:nvPr>
            <p:ph type="ctrTitle"/>
          </p:nvPr>
        </p:nvSpPr>
        <p:spPr>
          <a:xfrm>
            <a:off x="1493250" y="657650"/>
            <a:ext cx="61575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Design Sprint</a:t>
            </a:r>
            <a:endParaRPr>
              <a:solidFill>
                <a:schemeClr val="accent5"/>
              </a:solidFill>
            </a:endParaRPr>
          </a:p>
        </p:txBody>
      </p:sp>
      <p:sp>
        <p:nvSpPr>
          <p:cNvPr id="739" name="Google Shape;739;p58"/>
          <p:cNvSpPr txBox="1"/>
          <p:nvPr>
            <p:ph type="ctrTitle"/>
          </p:nvPr>
        </p:nvSpPr>
        <p:spPr>
          <a:xfrm>
            <a:off x="44400" y="56825"/>
            <a:ext cx="90996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Técnicas Product Discovery</a:t>
            </a:r>
            <a:endParaRPr sz="1800">
              <a:solidFill>
                <a:schemeClr val="accent1"/>
              </a:solidFill>
            </a:endParaRPr>
          </a:p>
        </p:txBody>
      </p:sp>
      <p:pic>
        <p:nvPicPr>
          <p:cNvPr descr="A close up of a sign&#10;&#10;Description generated with very high confidence" id="740" name="Google Shape;740;p58"/>
          <p:cNvPicPr preferRelativeResize="0"/>
          <p:nvPr/>
        </p:nvPicPr>
        <p:blipFill rotWithShape="1">
          <a:blip r:embed="rId3">
            <a:alphaModFix/>
          </a:blip>
          <a:srcRect b="0" l="0" r="0" t="0"/>
          <a:stretch/>
        </p:blipFill>
        <p:spPr>
          <a:xfrm>
            <a:off x="3171651" y="551901"/>
            <a:ext cx="397509" cy="606001"/>
          </a:xfrm>
          <a:prstGeom prst="rect">
            <a:avLst/>
          </a:prstGeom>
          <a:noFill/>
          <a:ln>
            <a:noFill/>
          </a:ln>
        </p:spPr>
      </p:pic>
      <p:grpSp>
        <p:nvGrpSpPr>
          <p:cNvPr id="741" name="Google Shape;741;p58"/>
          <p:cNvGrpSpPr/>
          <p:nvPr/>
        </p:nvGrpSpPr>
        <p:grpSpPr>
          <a:xfrm>
            <a:off x="4654019" y="2713208"/>
            <a:ext cx="1339713" cy="1290901"/>
            <a:chOff x="1755209" y="2341741"/>
            <a:chExt cx="1516713" cy="1442831"/>
          </a:xfrm>
        </p:grpSpPr>
        <p:sp>
          <p:nvSpPr>
            <p:cNvPr id="742" name="Google Shape;742;p58"/>
            <p:cNvSpPr/>
            <p:nvPr/>
          </p:nvSpPr>
          <p:spPr>
            <a:xfrm>
              <a:off x="1755209" y="2898672"/>
              <a:ext cx="885900" cy="8859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3" name="Google Shape;743;p58"/>
            <p:cNvCxnSpPr/>
            <p:nvPr/>
          </p:nvCxnSpPr>
          <p:spPr>
            <a:xfrm flipH="1" rot="10800000">
              <a:off x="2644494" y="3361453"/>
              <a:ext cx="625500" cy="900"/>
            </a:xfrm>
            <a:prstGeom prst="straightConnector1">
              <a:avLst/>
            </a:prstGeom>
            <a:noFill/>
            <a:ln cap="flat" cmpd="sng" w="9525">
              <a:solidFill>
                <a:schemeClr val="dk1"/>
              </a:solidFill>
              <a:prstDash val="solid"/>
              <a:round/>
              <a:headEnd len="med" w="med" type="none"/>
              <a:tailEnd len="med" w="med" type="none"/>
            </a:ln>
          </p:spPr>
        </p:cxnSp>
        <p:cxnSp>
          <p:nvCxnSpPr>
            <p:cNvPr id="744" name="Google Shape;744;p58"/>
            <p:cNvCxnSpPr/>
            <p:nvPr/>
          </p:nvCxnSpPr>
          <p:spPr>
            <a:xfrm rot="10800000">
              <a:off x="3271922" y="2341741"/>
              <a:ext cx="0" cy="1023000"/>
            </a:xfrm>
            <a:prstGeom prst="straightConnector1">
              <a:avLst/>
            </a:prstGeom>
            <a:noFill/>
            <a:ln cap="flat" cmpd="sng" w="9525">
              <a:solidFill>
                <a:schemeClr val="dk1"/>
              </a:solidFill>
              <a:prstDash val="solid"/>
              <a:round/>
              <a:headEnd len="med" w="med" type="none"/>
              <a:tailEnd len="med" w="med" type="none"/>
            </a:ln>
          </p:spPr>
        </p:cxnSp>
      </p:grpSp>
      <p:sp>
        <p:nvSpPr>
          <p:cNvPr id="745" name="Google Shape;745;p58"/>
          <p:cNvSpPr txBox="1"/>
          <p:nvPr/>
        </p:nvSpPr>
        <p:spPr>
          <a:xfrm>
            <a:off x="4689325" y="3435200"/>
            <a:ext cx="741600" cy="3945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LUNES</a:t>
            </a:r>
            <a:endParaRPr b="1" sz="1200">
              <a:solidFill>
                <a:srgbClr val="FFFFFF"/>
              </a:solidFill>
              <a:latin typeface="Exo 2"/>
              <a:ea typeface="Exo 2"/>
              <a:cs typeface="Exo 2"/>
              <a:sym typeface="Exo 2"/>
            </a:endParaRPr>
          </a:p>
        </p:txBody>
      </p:sp>
      <p:pic>
        <p:nvPicPr>
          <p:cNvPr descr="A person sitting in a chair&#10;&#10;Description generated with high confidence" id="746" name="Google Shape;746;p58"/>
          <p:cNvPicPr preferRelativeResize="0"/>
          <p:nvPr/>
        </p:nvPicPr>
        <p:blipFill rotWithShape="1">
          <a:blip r:embed="rId4">
            <a:alphaModFix/>
          </a:blip>
          <a:srcRect b="0" l="0" r="0" t="0"/>
          <a:stretch/>
        </p:blipFill>
        <p:spPr>
          <a:xfrm>
            <a:off x="605250" y="2789400"/>
            <a:ext cx="3181231" cy="2107923"/>
          </a:xfrm>
          <a:prstGeom prst="rect">
            <a:avLst/>
          </a:prstGeom>
          <a:noFill/>
          <a:ln>
            <a:noFill/>
          </a:ln>
        </p:spPr>
      </p:pic>
      <p:pic>
        <p:nvPicPr>
          <p:cNvPr id="747" name="Google Shape;747;p58"/>
          <p:cNvPicPr preferRelativeResize="0"/>
          <p:nvPr/>
        </p:nvPicPr>
        <p:blipFill>
          <a:blip r:embed="rId5">
            <a:alphaModFix/>
          </a:blip>
          <a:stretch>
            <a:fillRect/>
          </a:stretch>
        </p:blipFill>
        <p:spPr>
          <a:xfrm>
            <a:off x="8469650" y="122825"/>
            <a:ext cx="683069" cy="33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59"/>
          <p:cNvSpPr txBox="1"/>
          <p:nvPr>
            <p:ph type="ctrTitle"/>
          </p:nvPr>
        </p:nvSpPr>
        <p:spPr>
          <a:xfrm flipH="1">
            <a:off x="21841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Producto y Proyecto</a:t>
            </a:r>
            <a:endParaRPr/>
          </a:p>
        </p:txBody>
      </p:sp>
      <p:sp>
        <p:nvSpPr>
          <p:cNvPr id="753" name="Google Shape;753;p59"/>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54" name="Google Shape;754;p59"/>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755" name="Google Shape;755;p59"/>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de Producto o desarrollo de Proyectos?</a:t>
            </a:r>
            <a:endParaRPr/>
          </a:p>
        </p:txBody>
      </p:sp>
      <p:pic>
        <p:nvPicPr>
          <p:cNvPr id="756" name="Google Shape;756;p59"/>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60"/>
          <p:cNvSpPr/>
          <p:nvPr/>
        </p:nvSpPr>
        <p:spPr>
          <a:xfrm flipH="1" rot="-5400000">
            <a:off x="948150" y="1260850"/>
            <a:ext cx="3084300" cy="31455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60"/>
          <p:cNvCxnSpPr/>
          <p:nvPr/>
        </p:nvCxnSpPr>
        <p:spPr>
          <a:xfrm rot="10800000">
            <a:off x="6682358" y="2949500"/>
            <a:ext cx="2589600" cy="0"/>
          </a:xfrm>
          <a:prstGeom prst="straightConnector1">
            <a:avLst/>
          </a:prstGeom>
          <a:noFill/>
          <a:ln cap="flat" cmpd="sng" w="9525">
            <a:solidFill>
              <a:schemeClr val="dk1"/>
            </a:solidFill>
            <a:prstDash val="solid"/>
            <a:round/>
            <a:headEnd len="med" w="med" type="none"/>
            <a:tailEnd len="med" w="med" type="none"/>
          </a:ln>
        </p:spPr>
      </p:cxnSp>
      <p:sp>
        <p:nvSpPr>
          <p:cNvPr id="763" name="Google Shape;763;p60"/>
          <p:cNvSpPr/>
          <p:nvPr/>
        </p:nvSpPr>
        <p:spPr>
          <a:xfrm rot="5400000">
            <a:off x="5200250" y="1807000"/>
            <a:ext cx="3106500" cy="31455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 name="Google Shape;764;p60"/>
          <p:cNvCxnSpPr/>
          <p:nvPr/>
        </p:nvCxnSpPr>
        <p:spPr>
          <a:xfrm rot="10800000">
            <a:off x="-21400" y="2148175"/>
            <a:ext cx="2441100" cy="0"/>
          </a:xfrm>
          <a:prstGeom prst="straightConnector1">
            <a:avLst/>
          </a:prstGeom>
          <a:noFill/>
          <a:ln cap="flat" cmpd="sng" w="9525">
            <a:solidFill>
              <a:schemeClr val="dk1"/>
            </a:solidFill>
            <a:prstDash val="solid"/>
            <a:round/>
            <a:headEnd len="med" w="med" type="none"/>
            <a:tailEnd len="med" w="med" type="none"/>
          </a:ln>
        </p:spPr>
      </p:cxnSp>
      <p:sp>
        <p:nvSpPr>
          <p:cNvPr id="765" name="Google Shape;765;p60"/>
          <p:cNvSpPr txBox="1"/>
          <p:nvPr>
            <p:ph idx="2" type="ctrTitle"/>
          </p:nvPr>
        </p:nvSpPr>
        <p:spPr>
          <a:xfrm>
            <a:off x="1861350" y="1291450"/>
            <a:ext cx="1257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Producto</a:t>
            </a:r>
            <a:endParaRPr>
              <a:solidFill>
                <a:schemeClr val="accent4"/>
              </a:solidFill>
            </a:endParaRPr>
          </a:p>
        </p:txBody>
      </p:sp>
      <p:sp>
        <p:nvSpPr>
          <p:cNvPr id="766" name="Google Shape;766;p60"/>
          <p:cNvSpPr txBox="1"/>
          <p:nvPr>
            <p:ph idx="1" type="subTitle"/>
          </p:nvPr>
        </p:nvSpPr>
        <p:spPr>
          <a:xfrm>
            <a:off x="1221125" y="1646575"/>
            <a:ext cx="26781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“El objetivo es </a:t>
            </a:r>
            <a:r>
              <a:rPr b="1" lang="en">
                <a:solidFill>
                  <a:schemeClr val="lt1"/>
                </a:solidFill>
                <a:latin typeface="Roboto Condensed"/>
                <a:ea typeface="Roboto Condensed"/>
                <a:cs typeface="Roboto Condensed"/>
                <a:sym typeface="Roboto Condensed"/>
              </a:rPr>
              <a:t>descubrir un producto que sea valioso</a:t>
            </a:r>
            <a:r>
              <a:rPr lang="en">
                <a:solidFill>
                  <a:schemeClr val="lt1"/>
                </a:solidFill>
              </a:rPr>
              <a:t>, usable y factible”</a:t>
            </a:r>
            <a:endParaRPr>
              <a:solidFill>
                <a:schemeClr val="lt1"/>
              </a:solidFill>
            </a:endParaRPr>
          </a:p>
        </p:txBody>
      </p:sp>
      <p:sp>
        <p:nvSpPr>
          <p:cNvPr id="767" name="Google Shape;767;p60"/>
          <p:cNvSpPr txBox="1"/>
          <p:nvPr>
            <p:ph idx="3" type="ctrTitle"/>
          </p:nvPr>
        </p:nvSpPr>
        <p:spPr>
          <a:xfrm>
            <a:off x="5863251" y="19363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Proyecto</a:t>
            </a:r>
            <a:endParaRPr>
              <a:solidFill>
                <a:schemeClr val="accent4"/>
              </a:solidFill>
            </a:endParaRPr>
          </a:p>
        </p:txBody>
      </p:sp>
      <p:sp>
        <p:nvSpPr>
          <p:cNvPr id="768" name="Google Shape;768;p60"/>
          <p:cNvSpPr txBox="1"/>
          <p:nvPr>
            <p:ph idx="4" type="subTitle"/>
          </p:nvPr>
        </p:nvSpPr>
        <p:spPr>
          <a:xfrm>
            <a:off x="5409350" y="2287650"/>
            <a:ext cx="26247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“El objetivo es definir cómo se va a </a:t>
            </a:r>
            <a:r>
              <a:rPr b="1" lang="en">
                <a:solidFill>
                  <a:schemeClr val="lt1"/>
                </a:solidFill>
                <a:latin typeface="Roboto Condensed"/>
                <a:ea typeface="Roboto Condensed"/>
                <a:cs typeface="Roboto Condensed"/>
                <a:sym typeface="Roboto Condensed"/>
              </a:rPr>
              <a:t>ejecutar el desarrollo</a:t>
            </a:r>
            <a:r>
              <a:rPr lang="en">
                <a:solidFill>
                  <a:schemeClr val="lt1"/>
                </a:solidFill>
              </a:rPr>
              <a:t> de un producto”</a:t>
            </a:r>
            <a:endParaRPr>
              <a:solidFill>
                <a:schemeClr val="lt1"/>
              </a:solidFill>
            </a:endParaRPr>
          </a:p>
        </p:txBody>
      </p:sp>
      <p:sp>
        <p:nvSpPr>
          <p:cNvPr id="769" name="Google Shape;769;p60"/>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Producto y Proyecto</a:t>
            </a:r>
            <a:endParaRPr sz="1800">
              <a:solidFill>
                <a:schemeClr val="accent1"/>
              </a:solidFill>
            </a:endParaRPr>
          </a:p>
        </p:txBody>
      </p:sp>
      <p:sp>
        <p:nvSpPr>
          <p:cNvPr id="770" name="Google Shape;770;p60"/>
          <p:cNvSpPr txBox="1"/>
          <p:nvPr>
            <p:ph idx="1" type="subTitle"/>
          </p:nvPr>
        </p:nvSpPr>
        <p:spPr>
          <a:xfrm>
            <a:off x="5162675" y="2808000"/>
            <a:ext cx="2963400" cy="21069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El </a:t>
            </a:r>
            <a:r>
              <a:rPr b="1" lang="en">
                <a:solidFill>
                  <a:schemeClr val="lt1"/>
                </a:solidFill>
                <a:latin typeface="Roboto Condensed"/>
                <a:ea typeface="Roboto Condensed"/>
                <a:cs typeface="Roboto Condensed"/>
                <a:sym typeface="Roboto Condensed"/>
              </a:rPr>
              <a:t>Proyecto es un esfuerzo puntual</a:t>
            </a:r>
            <a:r>
              <a:rPr lang="en">
                <a:solidFill>
                  <a:schemeClr val="lt1"/>
                </a:solidFill>
              </a:rPr>
              <a:t> con la intención de crear un Producto o Servicio.</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Tiene una fecha de inicio y fin, así como un resultado concreto.</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La ejecución puede abarcar diferentes áreas y Product Owners, por lo que la coordinación y la gestión de dependencias es crucial.</a:t>
            </a:r>
            <a:endParaRPr>
              <a:solidFill>
                <a:schemeClr val="lt1"/>
              </a:solidFill>
            </a:endParaRPr>
          </a:p>
        </p:txBody>
      </p:sp>
      <p:sp>
        <p:nvSpPr>
          <p:cNvPr id="771" name="Google Shape;771;p60"/>
          <p:cNvSpPr txBox="1"/>
          <p:nvPr>
            <p:ph idx="1" type="subTitle"/>
          </p:nvPr>
        </p:nvSpPr>
        <p:spPr>
          <a:xfrm>
            <a:off x="1025675" y="2150600"/>
            <a:ext cx="2963400" cy="21069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El </a:t>
            </a:r>
            <a:r>
              <a:rPr b="1" lang="en">
                <a:solidFill>
                  <a:schemeClr val="lt1"/>
                </a:solidFill>
                <a:latin typeface="Roboto Condensed"/>
                <a:ea typeface="Roboto Condensed"/>
                <a:cs typeface="Roboto Condensed"/>
                <a:sym typeface="Roboto Condensed"/>
              </a:rPr>
              <a:t>Producto no es un esfuerzo temporal</a:t>
            </a:r>
            <a:r>
              <a:rPr lang="en">
                <a:solidFill>
                  <a:schemeClr val="lt1"/>
                </a:solidFill>
              </a:rPr>
              <a:t>, sino constante que va evolucionando y adaptándose a las necesidades actuales.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Abarca el ciclo completo, desde el diseño, desarrollo e introducción en el mercado… hasta que crece, es aceptado por el mercado y alcanza su madurez, y se retira cuando ya no es necesario nunca más.</a:t>
            </a:r>
            <a:endParaRPr>
              <a:solidFill>
                <a:schemeClr val="lt1"/>
              </a:solidFill>
            </a:endParaRPr>
          </a:p>
        </p:txBody>
      </p:sp>
      <p:pic>
        <p:nvPicPr>
          <p:cNvPr id="772" name="Google Shape;772;p60"/>
          <p:cNvPicPr preferRelativeResize="0"/>
          <p:nvPr/>
        </p:nvPicPr>
        <p:blipFill>
          <a:blip r:embed="rId3">
            <a:alphaModFix/>
          </a:blip>
          <a:stretch>
            <a:fillRect/>
          </a:stretch>
        </p:blipFill>
        <p:spPr>
          <a:xfrm>
            <a:off x="7943650" y="75725"/>
            <a:ext cx="876125" cy="427500"/>
          </a:xfrm>
          <a:prstGeom prst="rect">
            <a:avLst/>
          </a:prstGeom>
          <a:noFill/>
          <a:ln>
            <a:noFill/>
          </a:ln>
        </p:spPr>
      </p:pic>
      <p:sp>
        <p:nvSpPr>
          <p:cNvPr id="773" name="Google Shape;773;p60"/>
          <p:cNvSpPr/>
          <p:nvPr/>
        </p:nvSpPr>
        <p:spPr>
          <a:xfrm>
            <a:off x="1684158" y="1339934"/>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60"/>
          <p:cNvGrpSpPr/>
          <p:nvPr/>
        </p:nvGrpSpPr>
        <p:grpSpPr>
          <a:xfrm>
            <a:off x="6053196" y="1984722"/>
            <a:ext cx="257794" cy="330743"/>
            <a:chOff x="-50489600" y="1947400"/>
            <a:chExt cx="233150" cy="299125"/>
          </a:xfrm>
        </p:grpSpPr>
        <p:sp>
          <p:nvSpPr>
            <p:cNvPr id="775" name="Google Shape;775;p60"/>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61"/>
          <p:cNvSpPr/>
          <p:nvPr/>
        </p:nvSpPr>
        <p:spPr>
          <a:xfrm flipH="1" rot="-5400000">
            <a:off x="948150" y="1946650"/>
            <a:ext cx="3084300" cy="31455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 name="Google Shape;782;p61"/>
          <p:cNvCxnSpPr/>
          <p:nvPr/>
        </p:nvCxnSpPr>
        <p:spPr>
          <a:xfrm rot="10800000">
            <a:off x="6682358" y="2339900"/>
            <a:ext cx="2589600" cy="0"/>
          </a:xfrm>
          <a:prstGeom prst="straightConnector1">
            <a:avLst/>
          </a:prstGeom>
          <a:noFill/>
          <a:ln cap="flat" cmpd="sng" w="9525">
            <a:solidFill>
              <a:schemeClr val="dk1"/>
            </a:solidFill>
            <a:prstDash val="solid"/>
            <a:round/>
            <a:headEnd len="med" w="med" type="none"/>
            <a:tailEnd len="med" w="med" type="none"/>
          </a:ln>
        </p:spPr>
      </p:cxnSp>
      <p:sp>
        <p:nvSpPr>
          <p:cNvPr id="783" name="Google Shape;783;p61"/>
          <p:cNvSpPr/>
          <p:nvPr/>
        </p:nvSpPr>
        <p:spPr>
          <a:xfrm rot="5400000">
            <a:off x="5200250" y="1197400"/>
            <a:ext cx="3106500" cy="31455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61"/>
          <p:cNvCxnSpPr/>
          <p:nvPr/>
        </p:nvCxnSpPr>
        <p:spPr>
          <a:xfrm rot="10800000">
            <a:off x="-21400" y="2833975"/>
            <a:ext cx="2441100" cy="0"/>
          </a:xfrm>
          <a:prstGeom prst="straightConnector1">
            <a:avLst/>
          </a:prstGeom>
          <a:noFill/>
          <a:ln cap="flat" cmpd="sng" w="9525">
            <a:solidFill>
              <a:schemeClr val="dk1"/>
            </a:solidFill>
            <a:prstDash val="solid"/>
            <a:round/>
            <a:headEnd len="med" w="med" type="none"/>
            <a:tailEnd len="med" w="med" type="none"/>
          </a:ln>
        </p:spPr>
      </p:cxnSp>
      <p:sp>
        <p:nvSpPr>
          <p:cNvPr id="785" name="Google Shape;785;p61"/>
          <p:cNvSpPr txBox="1"/>
          <p:nvPr>
            <p:ph idx="2" type="ctrTitle"/>
          </p:nvPr>
        </p:nvSpPr>
        <p:spPr>
          <a:xfrm>
            <a:off x="1550400" y="1977250"/>
            <a:ext cx="1879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Product Owner</a:t>
            </a:r>
            <a:endParaRPr>
              <a:solidFill>
                <a:schemeClr val="accent4"/>
              </a:solidFill>
            </a:endParaRPr>
          </a:p>
        </p:txBody>
      </p:sp>
      <p:sp>
        <p:nvSpPr>
          <p:cNvPr id="786" name="Google Shape;786;p61"/>
          <p:cNvSpPr txBox="1"/>
          <p:nvPr>
            <p:ph idx="1" type="subTitle"/>
          </p:nvPr>
        </p:nvSpPr>
        <p:spPr>
          <a:xfrm>
            <a:off x="1221125" y="2332375"/>
            <a:ext cx="26781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Es un rol </a:t>
            </a:r>
            <a:r>
              <a:rPr b="1" lang="en" u="sng">
                <a:solidFill>
                  <a:schemeClr val="lt1"/>
                </a:solidFill>
                <a:latin typeface="Roboto Condensed"/>
                <a:ea typeface="Roboto Condensed"/>
                <a:cs typeface="Roboto Condensed"/>
                <a:sym typeface="Roboto Condensed"/>
              </a:rPr>
              <a:t>estratégico</a:t>
            </a:r>
            <a:r>
              <a:rPr lang="en">
                <a:solidFill>
                  <a:schemeClr val="lt1"/>
                </a:solidFill>
              </a:rPr>
              <a:t>.</a:t>
            </a:r>
            <a:endParaRPr>
              <a:solidFill>
                <a:schemeClr val="lt1"/>
              </a:solidFill>
            </a:endParaRPr>
          </a:p>
        </p:txBody>
      </p:sp>
      <p:sp>
        <p:nvSpPr>
          <p:cNvPr id="787" name="Google Shape;787;p61"/>
          <p:cNvSpPr txBox="1"/>
          <p:nvPr>
            <p:ph idx="3" type="ctrTitle"/>
          </p:nvPr>
        </p:nvSpPr>
        <p:spPr>
          <a:xfrm>
            <a:off x="5863251" y="13267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Project Manager</a:t>
            </a:r>
            <a:endParaRPr>
              <a:solidFill>
                <a:schemeClr val="accent4"/>
              </a:solidFill>
            </a:endParaRPr>
          </a:p>
        </p:txBody>
      </p:sp>
      <p:sp>
        <p:nvSpPr>
          <p:cNvPr id="788" name="Google Shape;788;p61"/>
          <p:cNvSpPr txBox="1"/>
          <p:nvPr>
            <p:ph idx="4" type="subTitle"/>
          </p:nvPr>
        </p:nvSpPr>
        <p:spPr>
          <a:xfrm>
            <a:off x="5271800" y="1678050"/>
            <a:ext cx="2963400" cy="5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Es un rol </a:t>
            </a:r>
            <a:r>
              <a:rPr b="1" lang="en" u="sng">
                <a:solidFill>
                  <a:schemeClr val="lt1"/>
                </a:solidFill>
                <a:latin typeface="Roboto Condensed"/>
                <a:ea typeface="Roboto Condensed"/>
                <a:cs typeface="Roboto Condensed"/>
                <a:sym typeface="Roboto Condensed"/>
              </a:rPr>
              <a:t>táctico</a:t>
            </a:r>
            <a:r>
              <a:rPr lang="en">
                <a:solidFill>
                  <a:schemeClr val="lt1"/>
                </a:solidFill>
              </a:rPr>
              <a:t>, centrado en la ejecución.</a:t>
            </a:r>
            <a:endParaRPr>
              <a:solidFill>
                <a:schemeClr val="lt1"/>
              </a:solidFill>
            </a:endParaRPr>
          </a:p>
        </p:txBody>
      </p:sp>
      <p:sp>
        <p:nvSpPr>
          <p:cNvPr id="789" name="Google Shape;789;p61"/>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Producto y Proyecto</a:t>
            </a:r>
            <a:endParaRPr sz="1800">
              <a:solidFill>
                <a:schemeClr val="accent1"/>
              </a:solidFill>
            </a:endParaRPr>
          </a:p>
        </p:txBody>
      </p:sp>
      <p:sp>
        <p:nvSpPr>
          <p:cNvPr id="790" name="Google Shape;790;p61"/>
          <p:cNvSpPr txBox="1"/>
          <p:nvPr>
            <p:ph idx="1" type="subTitle"/>
          </p:nvPr>
        </p:nvSpPr>
        <p:spPr>
          <a:xfrm>
            <a:off x="5162675" y="2046000"/>
            <a:ext cx="3037200" cy="21069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Responsable del presupuesto del proyecto</a:t>
            </a:r>
            <a:r>
              <a:rPr lang="en">
                <a:solidFill>
                  <a:schemeClr val="lt1"/>
                </a:solidFill>
              </a:rPr>
              <a:t>.</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Desarrolla una planificación temporal, considerando metas y plazos importantes que el equipo de desarrollo debe alcanzar.</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Gestiona riesgos y problemas.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Gestiona tiempo, presupuesto y alcance.</a:t>
            </a:r>
            <a:endParaRPr>
              <a:solidFill>
                <a:schemeClr val="lt1"/>
              </a:solidFill>
            </a:endParaRPr>
          </a:p>
        </p:txBody>
      </p:sp>
      <p:sp>
        <p:nvSpPr>
          <p:cNvPr id="791" name="Google Shape;791;p61"/>
          <p:cNvSpPr txBox="1"/>
          <p:nvPr>
            <p:ph idx="1" type="subTitle"/>
          </p:nvPr>
        </p:nvSpPr>
        <p:spPr>
          <a:xfrm>
            <a:off x="1025675" y="2684000"/>
            <a:ext cx="2963400" cy="21069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Responsable de generar los beneficios del Producto</a:t>
            </a:r>
            <a:r>
              <a:rPr lang="en">
                <a:solidFill>
                  <a:schemeClr val="lt1"/>
                </a:solidFill>
              </a:rPr>
              <a:t>.</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Debe entender las necesidades de los usuarios, trasladarlas a un diseño o MVP, liderar al equipo de desarrollo en su visión del Producto.</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Identificar Problemas y Oportunidades.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Priorizar la funcionalidad del Producto.</a:t>
            </a:r>
            <a:endParaRPr>
              <a:solidFill>
                <a:schemeClr val="lt1"/>
              </a:solidFill>
            </a:endParaRPr>
          </a:p>
        </p:txBody>
      </p:sp>
      <p:pic>
        <p:nvPicPr>
          <p:cNvPr id="792" name="Google Shape;792;p61"/>
          <p:cNvPicPr preferRelativeResize="0"/>
          <p:nvPr/>
        </p:nvPicPr>
        <p:blipFill>
          <a:blip r:embed="rId3">
            <a:alphaModFix/>
          </a:blip>
          <a:stretch>
            <a:fillRect/>
          </a:stretch>
        </p:blipFill>
        <p:spPr>
          <a:xfrm>
            <a:off x="7943650" y="75725"/>
            <a:ext cx="876125" cy="427500"/>
          </a:xfrm>
          <a:prstGeom prst="rect">
            <a:avLst/>
          </a:prstGeom>
          <a:noFill/>
          <a:ln>
            <a:noFill/>
          </a:ln>
        </p:spPr>
      </p:pic>
      <p:sp>
        <p:nvSpPr>
          <p:cNvPr id="793" name="Google Shape;793;p61"/>
          <p:cNvSpPr/>
          <p:nvPr/>
        </p:nvSpPr>
        <p:spPr>
          <a:xfrm>
            <a:off x="1454733" y="2046009"/>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61"/>
          <p:cNvGrpSpPr/>
          <p:nvPr/>
        </p:nvGrpSpPr>
        <p:grpSpPr>
          <a:xfrm>
            <a:off x="5737171" y="1375122"/>
            <a:ext cx="257794" cy="330743"/>
            <a:chOff x="-50489600" y="1947400"/>
            <a:chExt cx="233150" cy="299125"/>
          </a:xfrm>
        </p:grpSpPr>
        <p:sp>
          <p:nvSpPr>
            <p:cNvPr id="795" name="Google Shape;795;p61"/>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1"/>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62"/>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CONCLUSIONES</a:t>
            </a:r>
            <a:endParaRPr/>
          </a:p>
        </p:txBody>
      </p:sp>
      <p:sp>
        <p:nvSpPr>
          <p:cNvPr id="802" name="Google Shape;802;p62"/>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803" name="Google Shape;803;p62"/>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62"/>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Qué hemos aprendido</a:t>
            </a:r>
            <a:endParaRPr/>
          </a:p>
        </p:txBody>
      </p:sp>
      <p:pic>
        <p:nvPicPr>
          <p:cNvPr id="805" name="Google Shape;805;p62"/>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cxnSp>
        <p:nvCxnSpPr>
          <p:cNvPr id="810" name="Google Shape;810;p63"/>
          <p:cNvCxnSpPr/>
          <p:nvPr/>
        </p:nvCxnSpPr>
        <p:spPr>
          <a:xfrm>
            <a:off x="1687500" y="2172500"/>
            <a:ext cx="1368000" cy="0"/>
          </a:xfrm>
          <a:prstGeom prst="straightConnector1">
            <a:avLst/>
          </a:prstGeom>
          <a:noFill/>
          <a:ln cap="flat" cmpd="sng" w="9525">
            <a:solidFill>
              <a:schemeClr val="dk1"/>
            </a:solidFill>
            <a:prstDash val="solid"/>
            <a:round/>
            <a:headEnd len="med" w="med" type="none"/>
            <a:tailEnd len="med" w="med" type="none"/>
          </a:ln>
        </p:spPr>
      </p:cxnSp>
      <p:sp>
        <p:nvSpPr>
          <p:cNvPr id="811" name="Google Shape;811;p63"/>
          <p:cNvSpPr txBox="1"/>
          <p:nvPr>
            <p:ph type="ctrTitle"/>
          </p:nvPr>
        </p:nvSpPr>
        <p:spPr>
          <a:xfrm>
            <a:off x="407550" y="1602500"/>
            <a:ext cx="8255100" cy="5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Vivimos una oportunidad.</a:t>
            </a:r>
            <a:endParaRPr/>
          </a:p>
        </p:txBody>
      </p:sp>
      <p:sp>
        <p:nvSpPr>
          <p:cNvPr id="812" name="Google Shape;812;p63"/>
          <p:cNvSpPr txBox="1"/>
          <p:nvPr>
            <p:ph idx="2"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Conclusiones</a:t>
            </a:r>
            <a:endParaRPr sz="1800">
              <a:solidFill>
                <a:schemeClr val="accent1"/>
              </a:solidFill>
            </a:endParaRPr>
          </a:p>
        </p:txBody>
      </p:sp>
      <p:cxnSp>
        <p:nvCxnSpPr>
          <p:cNvPr id="813" name="Google Shape;813;p63"/>
          <p:cNvCxnSpPr/>
          <p:nvPr/>
        </p:nvCxnSpPr>
        <p:spPr>
          <a:xfrm>
            <a:off x="2069300" y="2694275"/>
            <a:ext cx="1368000" cy="0"/>
          </a:xfrm>
          <a:prstGeom prst="straightConnector1">
            <a:avLst/>
          </a:prstGeom>
          <a:noFill/>
          <a:ln cap="flat" cmpd="sng" w="9525">
            <a:solidFill>
              <a:schemeClr val="dk1"/>
            </a:solidFill>
            <a:prstDash val="solid"/>
            <a:round/>
            <a:headEnd len="med" w="med" type="none"/>
            <a:tailEnd len="med" w="med" type="none"/>
          </a:ln>
        </p:spPr>
      </p:cxnSp>
      <p:sp>
        <p:nvSpPr>
          <p:cNvPr id="814" name="Google Shape;814;p63"/>
          <p:cNvSpPr txBox="1"/>
          <p:nvPr>
            <p:ph type="ctrTitle"/>
          </p:nvPr>
        </p:nvSpPr>
        <p:spPr>
          <a:xfrm>
            <a:off x="789350" y="2124275"/>
            <a:ext cx="8255100" cy="5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Maximizar valor, no el volumen de producción. </a:t>
            </a:r>
            <a:endParaRPr>
              <a:solidFill>
                <a:schemeClr val="accent5"/>
              </a:solidFill>
            </a:endParaRPr>
          </a:p>
        </p:txBody>
      </p:sp>
      <p:cxnSp>
        <p:nvCxnSpPr>
          <p:cNvPr id="815" name="Google Shape;815;p63"/>
          <p:cNvCxnSpPr/>
          <p:nvPr/>
        </p:nvCxnSpPr>
        <p:spPr>
          <a:xfrm>
            <a:off x="2872975" y="3188075"/>
            <a:ext cx="1368000" cy="0"/>
          </a:xfrm>
          <a:prstGeom prst="straightConnector1">
            <a:avLst/>
          </a:prstGeom>
          <a:noFill/>
          <a:ln cap="flat" cmpd="sng" w="9525">
            <a:solidFill>
              <a:schemeClr val="dk1"/>
            </a:solidFill>
            <a:prstDash val="solid"/>
            <a:round/>
            <a:headEnd len="med" w="med" type="none"/>
            <a:tailEnd len="med" w="med" type="none"/>
          </a:ln>
        </p:spPr>
      </p:cxnSp>
      <p:sp>
        <p:nvSpPr>
          <p:cNvPr id="816" name="Google Shape;816;p63"/>
          <p:cNvSpPr txBox="1"/>
          <p:nvPr>
            <p:ph type="ctrTitle"/>
          </p:nvPr>
        </p:nvSpPr>
        <p:spPr>
          <a:xfrm>
            <a:off x="1122650" y="2618075"/>
            <a:ext cx="7654200" cy="5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 estrategia, roadmap… podrán definir el éxito del producto</a:t>
            </a:r>
            <a:r>
              <a:rPr lang="en"/>
              <a:t> </a:t>
            </a:r>
            <a:endParaRPr/>
          </a:p>
        </p:txBody>
      </p:sp>
      <p:sp>
        <p:nvSpPr>
          <p:cNvPr id="817" name="Google Shape;817;p63"/>
          <p:cNvSpPr txBox="1"/>
          <p:nvPr>
            <p:ph type="ctrTitle"/>
          </p:nvPr>
        </p:nvSpPr>
        <p:spPr>
          <a:xfrm>
            <a:off x="1974025" y="3151475"/>
            <a:ext cx="7031400" cy="5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Valida tu producto, involucra a los clientes, usuarios...</a:t>
            </a:r>
            <a:endParaRPr>
              <a:solidFill>
                <a:schemeClr val="accent5"/>
              </a:solidFill>
            </a:endParaRPr>
          </a:p>
        </p:txBody>
      </p:sp>
      <p:cxnSp>
        <p:nvCxnSpPr>
          <p:cNvPr id="818" name="Google Shape;818;p63"/>
          <p:cNvCxnSpPr/>
          <p:nvPr/>
        </p:nvCxnSpPr>
        <p:spPr>
          <a:xfrm>
            <a:off x="3330175" y="3721475"/>
            <a:ext cx="1368000" cy="0"/>
          </a:xfrm>
          <a:prstGeom prst="straightConnector1">
            <a:avLst/>
          </a:prstGeom>
          <a:noFill/>
          <a:ln cap="flat" cmpd="sng" w="9525">
            <a:solidFill>
              <a:schemeClr val="dk1"/>
            </a:solidFill>
            <a:prstDash val="solid"/>
            <a:round/>
            <a:headEnd len="med" w="med" type="none"/>
            <a:tailEnd len="med" w="med" type="none"/>
          </a:ln>
        </p:spPr>
      </p:cxnSp>
      <p:cxnSp>
        <p:nvCxnSpPr>
          <p:cNvPr id="819" name="Google Shape;819;p63"/>
          <p:cNvCxnSpPr/>
          <p:nvPr/>
        </p:nvCxnSpPr>
        <p:spPr>
          <a:xfrm>
            <a:off x="3897025" y="4291475"/>
            <a:ext cx="1368000" cy="0"/>
          </a:xfrm>
          <a:prstGeom prst="straightConnector1">
            <a:avLst/>
          </a:prstGeom>
          <a:noFill/>
          <a:ln cap="flat" cmpd="sng" w="9525">
            <a:solidFill>
              <a:schemeClr val="dk1"/>
            </a:solidFill>
            <a:prstDash val="solid"/>
            <a:round/>
            <a:headEnd len="med" w="med" type="none"/>
            <a:tailEnd len="med" w="med" type="none"/>
          </a:ln>
        </p:spPr>
      </p:cxnSp>
      <p:sp>
        <p:nvSpPr>
          <p:cNvPr id="820" name="Google Shape;820;p63"/>
          <p:cNvSpPr txBox="1"/>
          <p:nvPr>
            <p:ph type="ctrTitle"/>
          </p:nvPr>
        </p:nvSpPr>
        <p:spPr>
          <a:xfrm>
            <a:off x="2540875" y="3721475"/>
            <a:ext cx="6464400" cy="5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 un proceso constante, no temporal</a:t>
            </a:r>
            <a:endParaRPr/>
          </a:p>
        </p:txBody>
      </p:sp>
      <p:sp>
        <p:nvSpPr>
          <p:cNvPr id="821" name="Google Shape;821;p63"/>
          <p:cNvSpPr txBox="1"/>
          <p:nvPr>
            <p:ph type="ctrTitle"/>
          </p:nvPr>
        </p:nvSpPr>
        <p:spPr>
          <a:xfrm>
            <a:off x="1339800" y="4331075"/>
            <a:ext cx="64644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Enamórate del Problema, no de la Solución</a:t>
            </a:r>
            <a:endParaRPr sz="2400">
              <a:solidFill>
                <a:schemeClr val="accent1"/>
              </a:solidFill>
            </a:endParaRPr>
          </a:p>
        </p:txBody>
      </p:sp>
      <p:pic>
        <p:nvPicPr>
          <p:cNvPr id="822" name="Google Shape;822;p63"/>
          <p:cNvPicPr preferRelativeResize="0"/>
          <p:nvPr/>
        </p:nvPicPr>
        <p:blipFill>
          <a:blip r:embed="rId3">
            <a:alphaModFix/>
          </a:blip>
          <a:stretch>
            <a:fillRect/>
          </a:stretch>
        </p:blipFill>
        <p:spPr>
          <a:xfrm>
            <a:off x="7943650" y="75725"/>
            <a:ext cx="876125" cy="427500"/>
          </a:xfrm>
          <a:prstGeom prst="rect">
            <a:avLst/>
          </a:prstGeom>
          <a:noFill/>
          <a:ln>
            <a:noFill/>
          </a:ln>
        </p:spPr>
      </p:pic>
      <p:grpSp>
        <p:nvGrpSpPr>
          <p:cNvPr id="823" name="Google Shape;823;p63"/>
          <p:cNvGrpSpPr/>
          <p:nvPr/>
        </p:nvGrpSpPr>
        <p:grpSpPr>
          <a:xfrm>
            <a:off x="6501600" y="2193188"/>
            <a:ext cx="342486" cy="348678"/>
            <a:chOff x="-62148800" y="3377700"/>
            <a:chExt cx="311125" cy="316750"/>
          </a:xfrm>
        </p:grpSpPr>
        <p:sp>
          <p:nvSpPr>
            <p:cNvPr id="824" name="Google Shape;824;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3"/>
          <p:cNvGrpSpPr/>
          <p:nvPr/>
        </p:nvGrpSpPr>
        <p:grpSpPr>
          <a:xfrm>
            <a:off x="3650929" y="1680869"/>
            <a:ext cx="348568" cy="348458"/>
            <a:chOff x="-60255350" y="3733825"/>
            <a:chExt cx="316650" cy="316550"/>
          </a:xfrm>
        </p:grpSpPr>
        <p:sp>
          <p:nvSpPr>
            <p:cNvPr id="827" name="Google Shape;827;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63"/>
          <p:cNvGrpSpPr/>
          <p:nvPr/>
        </p:nvGrpSpPr>
        <p:grpSpPr>
          <a:xfrm>
            <a:off x="8738121" y="2721942"/>
            <a:ext cx="374147" cy="362262"/>
            <a:chOff x="2085450" y="2057100"/>
            <a:chExt cx="481900" cy="423500"/>
          </a:xfrm>
        </p:grpSpPr>
        <p:sp>
          <p:nvSpPr>
            <p:cNvPr id="835" name="Google Shape;835;p6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6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6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 name="Google Shape;838;p63"/>
          <p:cNvGrpSpPr/>
          <p:nvPr/>
        </p:nvGrpSpPr>
        <p:grpSpPr>
          <a:xfrm>
            <a:off x="8545284" y="3228978"/>
            <a:ext cx="348568" cy="347715"/>
            <a:chOff x="-59029025" y="3711650"/>
            <a:chExt cx="316650" cy="315875"/>
          </a:xfrm>
        </p:grpSpPr>
        <p:sp>
          <p:nvSpPr>
            <p:cNvPr id="839" name="Google Shape;839;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3"/>
          <p:cNvGrpSpPr/>
          <p:nvPr/>
        </p:nvGrpSpPr>
        <p:grpSpPr>
          <a:xfrm>
            <a:off x="7213690" y="3786787"/>
            <a:ext cx="423473" cy="392133"/>
            <a:chOff x="4902475" y="1418875"/>
            <a:chExt cx="74500" cy="63775"/>
          </a:xfrm>
        </p:grpSpPr>
        <p:sp>
          <p:nvSpPr>
            <p:cNvPr id="847" name="Google Shape;847;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64"/>
          <p:cNvSpPr txBox="1"/>
          <p:nvPr/>
        </p:nvSpPr>
        <p:spPr>
          <a:xfrm>
            <a:off x="627250" y="962020"/>
            <a:ext cx="3828000" cy="418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Exo 2"/>
                <a:ea typeface="Exo 2"/>
                <a:cs typeface="Exo 2"/>
                <a:sym typeface="Exo 2"/>
              </a:rPr>
              <a:t>01 La Oportunidad</a:t>
            </a:r>
            <a:endParaRPr b="1" sz="1100">
              <a:solidFill>
                <a:schemeClr val="dk1"/>
              </a:solidFill>
              <a:latin typeface="Exo 2"/>
              <a:ea typeface="Exo 2"/>
              <a:cs typeface="Exo 2"/>
              <a:sym typeface="Exo 2"/>
            </a:endParaRPr>
          </a:p>
          <a:p>
            <a:pPr indent="-196850" lvl="0" marL="241300" rtl="0" algn="l">
              <a:lnSpc>
                <a:spcPct val="115000"/>
              </a:lnSpc>
              <a:spcBef>
                <a:spcPts val="16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3"/>
              </a:rPr>
              <a:t>Jerónimo Palacios - ¿Qué es la Transformación digital?</a:t>
            </a:r>
            <a:endParaRPr sz="1100">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4"/>
              </a:rPr>
              <a:t>Forbes - Companies that Failed at Digital Transformation…</a:t>
            </a:r>
            <a:endParaRPr sz="1100">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5"/>
              </a:rPr>
              <a:t>McKinsey - The ‘how’ of transformation</a:t>
            </a:r>
            <a:endParaRPr sz="1100">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02 Abordar la transformación</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6"/>
              </a:rPr>
              <a:t>Marty Cagan - INSPIRED - How to create Tech Products customers Love</a:t>
            </a:r>
            <a:endParaRPr sz="1100">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03 Product Discovery</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7"/>
              </a:rPr>
              <a:t>Henrik Kniberg - Maximize value, not output</a:t>
            </a:r>
            <a:endParaRPr sz="1000">
              <a:latin typeface="Roboto Condensed Light"/>
              <a:ea typeface="Roboto Condensed Light"/>
              <a:cs typeface="Roboto Condensed Light"/>
              <a:sym typeface="Roboto Condensed Light"/>
            </a:endParaRPr>
          </a:p>
          <a:p>
            <a:pPr indent="-190500" lvl="0" marL="241300" rtl="0" algn="l">
              <a:lnSpc>
                <a:spcPct val="115000"/>
              </a:lnSpc>
              <a:spcBef>
                <a:spcPts val="300"/>
              </a:spcBef>
              <a:spcAft>
                <a:spcPts val="0"/>
              </a:spcAft>
              <a:buClr>
                <a:srgbClr val="000000"/>
              </a:buClr>
              <a:buSzPts val="1000"/>
              <a:buFont typeface="Roboto Condensed Light"/>
              <a:buChar char="■"/>
            </a:pPr>
            <a:r>
              <a:rPr lang="en" sz="1000">
                <a:uFill>
                  <a:noFill/>
                </a:uFill>
                <a:latin typeface="Roboto Condensed Light"/>
                <a:ea typeface="Roboto Condensed Light"/>
                <a:cs typeface="Roboto Condensed Light"/>
                <a:sym typeface="Roboto Condensed Light"/>
                <a:hlinkClick r:id="rId8"/>
              </a:rPr>
              <a:t>Marty Cagan - Discovery Vs. Delivery</a:t>
            </a:r>
            <a:endParaRPr sz="1000">
              <a:latin typeface="Roboto Condensed Light"/>
              <a:ea typeface="Roboto Condensed Light"/>
              <a:cs typeface="Roboto Condensed Light"/>
              <a:sym typeface="Roboto Condensed Light"/>
            </a:endParaRPr>
          </a:p>
          <a:p>
            <a:pPr indent="-190500" lvl="0" marL="241300" rtl="0" algn="l">
              <a:lnSpc>
                <a:spcPct val="115000"/>
              </a:lnSpc>
              <a:spcBef>
                <a:spcPts val="300"/>
              </a:spcBef>
              <a:spcAft>
                <a:spcPts val="0"/>
              </a:spcAft>
              <a:buClr>
                <a:srgbClr val="000000"/>
              </a:buClr>
              <a:buSzPts val="1000"/>
              <a:buFont typeface="Roboto Condensed Light"/>
              <a:buChar char="■"/>
            </a:pPr>
            <a:r>
              <a:rPr lang="en" sz="1000">
                <a:uFill>
                  <a:noFill/>
                </a:uFill>
                <a:latin typeface="Roboto Condensed Light"/>
                <a:ea typeface="Roboto Condensed Light"/>
                <a:cs typeface="Roboto Condensed Light"/>
                <a:sym typeface="Roboto Condensed Light"/>
                <a:hlinkClick r:id="rId9"/>
              </a:rPr>
              <a:t>Jonathan Falker - What is “Continuous Discovery”?</a:t>
            </a:r>
            <a:endParaRPr sz="1000">
              <a:latin typeface="Roboto Condensed Light"/>
              <a:ea typeface="Roboto Condensed Light"/>
              <a:cs typeface="Roboto Condensed Light"/>
              <a:sym typeface="Roboto Condensed Light"/>
            </a:endParaRPr>
          </a:p>
        </p:txBody>
      </p:sp>
      <p:sp>
        <p:nvSpPr>
          <p:cNvPr id="854" name="Google Shape;854;p6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REFERENCIAS:</a:t>
            </a:r>
            <a:endParaRPr/>
          </a:p>
        </p:txBody>
      </p:sp>
      <p:cxnSp>
        <p:nvCxnSpPr>
          <p:cNvPr id="855" name="Google Shape;855;p64"/>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
        <p:nvSpPr>
          <p:cNvPr id="856" name="Google Shape;856;p64"/>
          <p:cNvSpPr txBox="1"/>
          <p:nvPr/>
        </p:nvSpPr>
        <p:spPr>
          <a:xfrm>
            <a:off x="4722025" y="962020"/>
            <a:ext cx="3828000" cy="418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Exo 2"/>
                <a:ea typeface="Exo 2"/>
                <a:cs typeface="Exo 2"/>
                <a:sym typeface="Exo 2"/>
              </a:rPr>
              <a:t>04 Técnicas Discovery</a:t>
            </a:r>
            <a:endParaRPr b="1" sz="1100">
              <a:solidFill>
                <a:schemeClr val="dk1"/>
              </a:solidFill>
              <a:latin typeface="Exo 2"/>
              <a:ea typeface="Exo 2"/>
              <a:cs typeface="Exo 2"/>
              <a:sym typeface="Exo 2"/>
            </a:endParaRPr>
          </a:p>
          <a:p>
            <a:pPr indent="-196850" lvl="0" marL="241300" rtl="0" algn="l">
              <a:lnSpc>
                <a:spcPct val="115000"/>
              </a:lnSpc>
              <a:spcBef>
                <a:spcPts val="16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10"/>
              </a:rPr>
              <a:t>Jim Bowes - An introduction to user story mapping</a:t>
            </a:r>
            <a:endParaRPr sz="1100">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11"/>
              </a:rPr>
              <a:t>Alan Cooper - The Inmates are running the asylum</a:t>
            </a:r>
            <a:endParaRPr sz="1100">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rgbClr val="000000"/>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12"/>
              </a:rPr>
              <a:t>Jane Knapp - SPRINT - How to solve big problems and test ...</a:t>
            </a:r>
            <a:endParaRPr sz="1100">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05 Producto y Proyecto</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uFill>
                  <a:noFill/>
                </a:uFill>
                <a:latin typeface="Roboto Condensed Light"/>
                <a:ea typeface="Roboto Condensed Light"/>
                <a:cs typeface="Roboto Condensed Light"/>
                <a:sym typeface="Roboto Condensed Light"/>
                <a:hlinkClick r:id="rId13"/>
              </a:rPr>
              <a:t>Marty Cagan - INSPIRED - How to create Tech Products customers Love</a:t>
            </a:r>
            <a:endParaRPr sz="1000">
              <a:solidFill>
                <a:schemeClr val="dk1"/>
              </a:solidFill>
              <a:latin typeface="Roboto Condensed Light"/>
              <a:ea typeface="Roboto Condensed Light"/>
              <a:cs typeface="Roboto Condensed Light"/>
              <a:sym typeface="Roboto Condensed Light"/>
            </a:endParaRPr>
          </a:p>
        </p:txBody>
      </p:sp>
      <p:pic>
        <p:nvPicPr>
          <p:cNvPr id="857" name="Google Shape;857;p64"/>
          <p:cNvPicPr preferRelativeResize="0"/>
          <p:nvPr/>
        </p:nvPicPr>
        <p:blipFill>
          <a:blip r:embed="rId14">
            <a:alphaModFix/>
          </a:blip>
          <a:stretch>
            <a:fillRect/>
          </a:stretch>
        </p:blipFill>
        <p:spPr>
          <a:xfrm>
            <a:off x="7943650" y="75725"/>
            <a:ext cx="876125" cy="427500"/>
          </a:xfrm>
          <a:prstGeom prst="rect">
            <a:avLst/>
          </a:prstGeom>
          <a:noFill/>
          <a:ln>
            <a:noFill/>
          </a:ln>
        </p:spPr>
      </p:pic>
      <p:sp>
        <p:nvSpPr>
          <p:cNvPr id="858" name="Google Shape;858;p64"/>
          <p:cNvSpPr txBox="1"/>
          <p:nvPr>
            <p:ph idx="1" type="body"/>
          </p:nvPr>
        </p:nvSpPr>
        <p:spPr>
          <a:xfrm>
            <a:off x="5155400" y="3659613"/>
            <a:ext cx="13644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Condensed"/>
                <a:ea typeface="Roboto Condensed"/>
                <a:cs typeface="Roboto Condensed"/>
                <a:sym typeface="Roboto Condensed"/>
              </a:rPr>
              <a:t>@SpainCloudComp</a:t>
            </a:r>
            <a:endParaRPr b="1">
              <a:latin typeface="Roboto Condensed"/>
              <a:ea typeface="Roboto Condensed"/>
              <a:cs typeface="Roboto Condensed"/>
              <a:sym typeface="Roboto Condensed"/>
            </a:endParaRPr>
          </a:p>
        </p:txBody>
      </p:sp>
      <p:pic>
        <p:nvPicPr>
          <p:cNvPr descr="Resultado de imagen de icono twitter png" id="859" name="Google Shape;859;p64"/>
          <p:cNvPicPr preferRelativeResize="0"/>
          <p:nvPr/>
        </p:nvPicPr>
        <p:blipFill rotWithShape="1">
          <a:blip r:embed="rId15">
            <a:alphaModFix/>
          </a:blip>
          <a:srcRect b="0" l="0" r="0" t="0"/>
          <a:stretch/>
        </p:blipFill>
        <p:spPr>
          <a:xfrm>
            <a:off x="4861682" y="3705845"/>
            <a:ext cx="268727" cy="268727"/>
          </a:xfrm>
          <a:prstGeom prst="rect">
            <a:avLst/>
          </a:prstGeom>
          <a:noFill/>
          <a:ln>
            <a:noFill/>
          </a:ln>
        </p:spPr>
      </p:pic>
      <p:pic>
        <p:nvPicPr>
          <p:cNvPr descr="Resultado de imagen de icono linkedin png" id="860" name="Google Shape;860;p64"/>
          <p:cNvPicPr preferRelativeResize="0"/>
          <p:nvPr/>
        </p:nvPicPr>
        <p:blipFill rotWithShape="1">
          <a:blip r:embed="rId16">
            <a:alphaModFix/>
          </a:blip>
          <a:srcRect b="0" l="0" r="0" t="0"/>
          <a:stretch/>
        </p:blipFill>
        <p:spPr>
          <a:xfrm>
            <a:off x="4861682" y="4740797"/>
            <a:ext cx="293718" cy="293718"/>
          </a:xfrm>
          <a:prstGeom prst="rect">
            <a:avLst/>
          </a:prstGeom>
          <a:noFill/>
          <a:ln>
            <a:noFill/>
          </a:ln>
        </p:spPr>
      </p:pic>
      <p:pic>
        <p:nvPicPr>
          <p:cNvPr descr="Resultado de imagen de icono web png" id="861" name="Google Shape;861;p64"/>
          <p:cNvPicPr preferRelativeResize="0"/>
          <p:nvPr/>
        </p:nvPicPr>
        <p:blipFill rotWithShape="1">
          <a:blip r:embed="rId17">
            <a:alphaModFix/>
          </a:blip>
          <a:srcRect b="0" l="0" r="0" t="0"/>
          <a:stretch/>
        </p:blipFill>
        <p:spPr>
          <a:xfrm>
            <a:off x="4861682" y="4394387"/>
            <a:ext cx="268727" cy="268727"/>
          </a:xfrm>
          <a:prstGeom prst="rect">
            <a:avLst/>
          </a:prstGeom>
          <a:noFill/>
          <a:ln>
            <a:noFill/>
          </a:ln>
        </p:spPr>
      </p:pic>
      <p:pic>
        <p:nvPicPr>
          <p:cNvPr descr="Resultado de imagen de icono mail png" id="862" name="Google Shape;862;p64"/>
          <p:cNvPicPr preferRelativeResize="0"/>
          <p:nvPr/>
        </p:nvPicPr>
        <p:blipFill rotWithShape="1">
          <a:blip r:embed="rId18">
            <a:alphaModFix/>
          </a:blip>
          <a:srcRect b="0" l="0" r="0" t="0"/>
          <a:stretch/>
        </p:blipFill>
        <p:spPr>
          <a:xfrm>
            <a:off x="4861682" y="4043269"/>
            <a:ext cx="282400" cy="282400"/>
          </a:xfrm>
          <a:prstGeom prst="rect">
            <a:avLst/>
          </a:prstGeom>
          <a:noFill/>
          <a:ln>
            <a:noFill/>
          </a:ln>
        </p:spPr>
      </p:pic>
      <p:sp>
        <p:nvSpPr>
          <p:cNvPr id="863" name="Google Shape;863;p64"/>
          <p:cNvSpPr txBox="1"/>
          <p:nvPr>
            <p:ph idx="1" type="body"/>
          </p:nvPr>
        </p:nvSpPr>
        <p:spPr>
          <a:xfrm>
            <a:off x="5155400" y="4003875"/>
            <a:ext cx="14211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Condensed"/>
                <a:ea typeface="Roboto Condensed"/>
                <a:cs typeface="Roboto Condensed"/>
                <a:sym typeface="Roboto Condensed"/>
              </a:rPr>
              <a:t>jrgil001@gmail.com</a:t>
            </a:r>
            <a:endParaRPr b="1">
              <a:latin typeface="Roboto Condensed"/>
              <a:ea typeface="Roboto Condensed"/>
              <a:cs typeface="Roboto Condensed"/>
              <a:sym typeface="Roboto Condensed"/>
            </a:endParaRPr>
          </a:p>
        </p:txBody>
      </p:sp>
      <p:sp>
        <p:nvSpPr>
          <p:cNvPr id="864" name="Google Shape;864;p64"/>
          <p:cNvSpPr txBox="1"/>
          <p:nvPr>
            <p:ph idx="1" type="body"/>
          </p:nvPr>
        </p:nvSpPr>
        <p:spPr>
          <a:xfrm>
            <a:off x="5130400" y="4348138"/>
            <a:ext cx="25713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hlink"/>
                </a:solidFill>
                <a:latin typeface="Roboto Condensed"/>
                <a:ea typeface="Roboto Condensed"/>
                <a:cs typeface="Roboto Condensed"/>
                <a:sym typeface="Roboto Condensed"/>
                <a:hlinkClick r:id="rId19"/>
              </a:rPr>
              <a:t>http://www.spaincloudcomputing.com</a:t>
            </a:r>
            <a:endParaRPr b="1">
              <a:solidFill>
                <a:schemeClr val="dk1"/>
              </a:solidFill>
              <a:latin typeface="Roboto Condensed"/>
              <a:ea typeface="Roboto Condensed"/>
              <a:cs typeface="Roboto Condensed"/>
              <a:sym typeface="Roboto Condensed"/>
            </a:endParaRPr>
          </a:p>
        </p:txBody>
      </p:sp>
      <p:sp>
        <p:nvSpPr>
          <p:cNvPr id="865" name="Google Shape;865;p64"/>
          <p:cNvSpPr txBox="1"/>
          <p:nvPr>
            <p:ph idx="1" type="body"/>
          </p:nvPr>
        </p:nvSpPr>
        <p:spPr>
          <a:xfrm>
            <a:off x="5130400" y="4707050"/>
            <a:ext cx="37152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hlink"/>
                </a:solidFill>
                <a:latin typeface="Roboto Condensed"/>
                <a:ea typeface="Roboto Condensed"/>
                <a:cs typeface="Roboto Condensed"/>
                <a:sym typeface="Roboto Condensed"/>
                <a:hlinkClick r:id="rId20"/>
              </a:rPr>
              <a:t>https://www.linkedin.com/in/jose-ramon-gil-cotaina-java</a:t>
            </a:r>
            <a:endParaRPr b="1">
              <a:solidFill>
                <a:schemeClr val="dk1"/>
              </a:solidFill>
              <a:latin typeface="Roboto Condensed"/>
              <a:ea typeface="Roboto Condensed"/>
              <a:cs typeface="Roboto Condensed"/>
              <a:sym typeface="Roboto Condensed"/>
            </a:endParaRPr>
          </a:p>
        </p:txBody>
      </p:sp>
      <p:sp>
        <p:nvSpPr>
          <p:cNvPr id="866" name="Google Shape;866;p64"/>
          <p:cNvSpPr txBox="1"/>
          <p:nvPr>
            <p:ph type="ctrTitle"/>
          </p:nvPr>
        </p:nvSpPr>
        <p:spPr>
          <a:xfrm>
            <a:off x="3565050" y="3248450"/>
            <a:ext cx="5214300" cy="5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José Ramón Gil Cotaina</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pic>
        <p:nvPicPr>
          <p:cNvPr id="871" name="Google Shape;871;p65"/>
          <p:cNvPicPr preferRelativeResize="0"/>
          <p:nvPr/>
        </p:nvPicPr>
        <p:blipFill rotWithShape="1">
          <a:blip r:embed="rId3">
            <a:alphaModFix/>
          </a:blip>
          <a:srcRect b="0" l="0" r="0" t="0"/>
          <a:stretch/>
        </p:blipFill>
        <p:spPr>
          <a:xfrm>
            <a:off x="117800" y="1492817"/>
            <a:ext cx="8857000" cy="2223300"/>
          </a:xfrm>
          <a:prstGeom prst="rect">
            <a:avLst/>
          </a:prstGeom>
          <a:noFill/>
          <a:ln cap="flat" cmpd="sng" w="9525">
            <a:solidFill>
              <a:srgbClr val="FFFFFF"/>
            </a:solidFill>
            <a:prstDash val="solid"/>
            <a:round/>
            <a:headEnd len="sm" w="sm" type="none"/>
            <a:tailEnd len="sm" w="sm" type="none"/>
          </a:ln>
        </p:spPr>
      </p:pic>
      <p:sp>
        <p:nvSpPr>
          <p:cNvPr id="872" name="Google Shape;872;p65"/>
          <p:cNvSpPr/>
          <p:nvPr/>
        </p:nvSpPr>
        <p:spPr>
          <a:xfrm>
            <a:off x="851703" y="865349"/>
            <a:ext cx="2101500" cy="2101500"/>
          </a:xfrm>
          <a:prstGeom prst="ellipse">
            <a:avLst/>
          </a:prstGeom>
          <a:solidFill>
            <a:srgbClr val="CCCCCC"/>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5"/>
          <p:cNvSpPr/>
          <p:nvPr/>
        </p:nvSpPr>
        <p:spPr>
          <a:xfrm>
            <a:off x="117800" y="371612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5"/>
          <p:cNvSpPr/>
          <p:nvPr/>
        </p:nvSpPr>
        <p:spPr>
          <a:xfrm>
            <a:off x="1500700" y="371612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5"/>
          <p:cNvSpPr/>
          <p:nvPr/>
        </p:nvSpPr>
        <p:spPr>
          <a:xfrm>
            <a:off x="117800" y="4171326"/>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5"/>
          <p:cNvSpPr/>
          <p:nvPr/>
        </p:nvSpPr>
        <p:spPr>
          <a:xfrm>
            <a:off x="1500700" y="4171326"/>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5"/>
          <p:cNvSpPr/>
          <p:nvPr/>
        </p:nvSpPr>
        <p:spPr>
          <a:xfrm>
            <a:off x="117800" y="461990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5"/>
          <p:cNvSpPr/>
          <p:nvPr/>
        </p:nvSpPr>
        <p:spPr>
          <a:xfrm>
            <a:off x="1500700" y="4619905"/>
            <a:ext cx="1383000" cy="45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5"/>
          <p:cNvSpPr txBox="1"/>
          <p:nvPr/>
        </p:nvSpPr>
        <p:spPr>
          <a:xfrm>
            <a:off x="3477050" y="1813900"/>
            <a:ext cx="5233500" cy="132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600">
                <a:solidFill>
                  <a:srgbClr val="FFFFFF"/>
                </a:solidFill>
                <a:latin typeface="Source Sans Pro"/>
                <a:ea typeface="Source Sans Pro"/>
                <a:cs typeface="Source Sans Pro"/>
                <a:sym typeface="Source Sans Pro"/>
              </a:rPr>
              <a:t>Transformación Digital y Desarrollo de Producto:</a:t>
            </a:r>
            <a:endParaRPr b="0" i="0" sz="3600" u="none" cap="none" strike="noStrike">
              <a:solidFill>
                <a:srgbClr val="FFFFFF"/>
              </a:solidFill>
              <a:latin typeface="Source Sans Pro"/>
              <a:ea typeface="Source Sans Pro"/>
              <a:cs typeface="Source Sans Pro"/>
              <a:sym typeface="Source Sans Pro"/>
            </a:endParaRPr>
          </a:p>
        </p:txBody>
      </p:sp>
      <p:sp>
        <p:nvSpPr>
          <p:cNvPr id="880" name="Google Shape;880;p65"/>
          <p:cNvSpPr txBox="1"/>
          <p:nvPr/>
        </p:nvSpPr>
        <p:spPr>
          <a:xfrm>
            <a:off x="495850" y="2954725"/>
            <a:ext cx="2447700" cy="69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Source Sans Pro"/>
                <a:ea typeface="Source Sans Pro"/>
                <a:cs typeface="Source Sans Pro"/>
                <a:sym typeface="Source Sans Pro"/>
              </a:rPr>
              <a:t>José Ramón Gil Cotaina</a:t>
            </a:r>
            <a:endParaRPr b="0" i="0" sz="1800" u="none" cap="none" strike="noStrike">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0" i="0" lang="en" sz="1800" u="none" cap="none" strike="noStrike">
                <a:solidFill>
                  <a:srgbClr val="FFFFFF"/>
                </a:solidFill>
                <a:latin typeface="Source Sans Pro"/>
                <a:ea typeface="Source Sans Pro"/>
                <a:cs typeface="Source Sans Pro"/>
                <a:sym typeface="Source Sans Pro"/>
              </a:rPr>
              <a:t>@</a:t>
            </a:r>
            <a:r>
              <a:rPr lang="en" sz="1800">
                <a:solidFill>
                  <a:srgbClr val="FFFFFF"/>
                </a:solidFill>
                <a:latin typeface="Source Sans Pro"/>
                <a:ea typeface="Source Sans Pro"/>
                <a:cs typeface="Source Sans Pro"/>
                <a:sym typeface="Source Sans Pro"/>
              </a:rPr>
              <a:t>SpainCloudComp</a:t>
            </a:r>
            <a:endParaRPr b="0" i="0" sz="1800" u="none" cap="none" strike="noStrike">
              <a:solidFill>
                <a:srgbClr val="FFFFFF"/>
              </a:solidFill>
              <a:latin typeface="Source Sans Pro"/>
              <a:ea typeface="Source Sans Pro"/>
              <a:cs typeface="Source Sans Pro"/>
              <a:sym typeface="Source Sans Pro"/>
            </a:endParaRPr>
          </a:p>
        </p:txBody>
      </p:sp>
      <p:pic>
        <p:nvPicPr>
          <p:cNvPr id="881" name="Google Shape;881;p65"/>
          <p:cNvPicPr preferRelativeResize="0"/>
          <p:nvPr/>
        </p:nvPicPr>
        <p:blipFill rotWithShape="1">
          <a:blip r:embed="rId4">
            <a:alphaModFix/>
          </a:blip>
          <a:srcRect b="17017" l="5019" r="10342" t="21234"/>
          <a:stretch/>
        </p:blipFill>
        <p:spPr>
          <a:xfrm>
            <a:off x="7353375" y="110400"/>
            <a:ext cx="1621425" cy="828725"/>
          </a:xfrm>
          <a:prstGeom prst="rect">
            <a:avLst/>
          </a:prstGeom>
          <a:noFill/>
          <a:ln>
            <a:noFill/>
          </a:ln>
        </p:spPr>
      </p:pic>
      <p:pic>
        <p:nvPicPr>
          <p:cNvPr id="882" name="Google Shape;882;p65"/>
          <p:cNvPicPr preferRelativeResize="0"/>
          <p:nvPr/>
        </p:nvPicPr>
        <p:blipFill rotWithShape="1">
          <a:blip r:embed="rId5">
            <a:alphaModFix/>
          </a:blip>
          <a:srcRect b="0" l="0" r="0" t="0"/>
          <a:stretch/>
        </p:blipFill>
        <p:spPr>
          <a:xfrm>
            <a:off x="1544600" y="4194543"/>
            <a:ext cx="1243449" cy="400829"/>
          </a:xfrm>
          <a:prstGeom prst="rect">
            <a:avLst/>
          </a:prstGeom>
          <a:noFill/>
          <a:ln>
            <a:noFill/>
          </a:ln>
        </p:spPr>
      </p:pic>
      <p:pic>
        <p:nvPicPr>
          <p:cNvPr id="883" name="Google Shape;883;p65"/>
          <p:cNvPicPr preferRelativeResize="0"/>
          <p:nvPr/>
        </p:nvPicPr>
        <p:blipFill rotWithShape="1">
          <a:blip r:embed="rId6">
            <a:alphaModFix/>
          </a:blip>
          <a:srcRect b="0" l="0" r="0" t="0"/>
          <a:stretch/>
        </p:blipFill>
        <p:spPr>
          <a:xfrm>
            <a:off x="1593550" y="3797504"/>
            <a:ext cx="1197299" cy="292452"/>
          </a:xfrm>
          <a:prstGeom prst="rect">
            <a:avLst/>
          </a:prstGeom>
          <a:noFill/>
          <a:ln>
            <a:noFill/>
          </a:ln>
        </p:spPr>
      </p:pic>
      <p:pic>
        <p:nvPicPr>
          <p:cNvPr id="884" name="Google Shape;884;p65"/>
          <p:cNvPicPr preferRelativeResize="0"/>
          <p:nvPr/>
        </p:nvPicPr>
        <p:blipFill rotWithShape="1">
          <a:blip r:embed="rId7">
            <a:alphaModFix/>
          </a:blip>
          <a:srcRect b="0" l="0" r="0" t="0"/>
          <a:stretch/>
        </p:blipFill>
        <p:spPr>
          <a:xfrm>
            <a:off x="233713" y="4225209"/>
            <a:ext cx="1151150" cy="339503"/>
          </a:xfrm>
          <a:prstGeom prst="rect">
            <a:avLst/>
          </a:prstGeom>
          <a:noFill/>
          <a:ln>
            <a:noFill/>
          </a:ln>
        </p:spPr>
      </p:pic>
      <p:pic>
        <p:nvPicPr>
          <p:cNvPr id="885" name="Google Shape;885;p65"/>
          <p:cNvPicPr preferRelativeResize="0"/>
          <p:nvPr/>
        </p:nvPicPr>
        <p:blipFill rotWithShape="1">
          <a:blip r:embed="rId8">
            <a:alphaModFix/>
          </a:blip>
          <a:srcRect b="0" l="0" r="0" t="0"/>
          <a:stretch/>
        </p:blipFill>
        <p:spPr>
          <a:xfrm>
            <a:off x="233725" y="3748029"/>
            <a:ext cx="1151150" cy="391394"/>
          </a:xfrm>
          <a:prstGeom prst="rect">
            <a:avLst/>
          </a:prstGeom>
          <a:noFill/>
          <a:ln>
            <a:noFill/>
          </a:ln>
        </p:spPr>
      </p:pic>
      <p:sp>
        <p:nvSpPr>
          <p:cNvPr id="886" name="Google Shape;886;p65"/>
          <p:cNvSpPr/>
          <p:nvPr/>
        </p:nvSpPr>
        <p:spPr>
          <a:xfrm>
            <a:off x="0" y="5073825"/>
            <a:ext cx="3048000" cy="108000"/>
          </a:xfrm>
          <a:prstGeom prst="rect">
            <a:avLst/>
          </a:prstGeom>
          <a:solidFill>
            <a:srgbClr val="D4AF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5"/>
          <p:cNvSpPr/>
          <p:nvPr/>
        </p:nvSpPr>
        <p:spPr>
          <a:xfrm>
            <a:off x="3048000" y="5073825"/>
            <a:ext cx="3048000" cy="108000"/>
          </a:xfrm>
          <a:prstGeom prst="rect">
            <a:avLst/>
          </a:prstGeom>
          <a:solidFill>
            <a:srgbClr val="C0C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5"/>
          <p:cNvSpPr/>
          <p:nvPr/>
        </p:nvSpPr>
        <p:spPr>
          <a:xfrm>
            <a:off x="6096000" y="5073825"/>
            <a:ext cx="3048000" cy="108000"/>
          </a:xfrm>
          <a:prstGeom prst="rect">
            <a:avLst/>
          </a:prstGeom>
          <a:solidFill>
            <a:srgbClr val="CD7F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9" name="Google Shape;889;p65"/>
          <p:cNvPicPr preferRelativeResize="0"/>
          <p:nvPr/>
        </p:nvPicPr>
        <p:blipFill rotWithShape="1">
          <a:blip r:embed="rId9">
            <a:alphaModFix/>
          </a:blip>
          <a:srcRect b="0" l="0" r="0" t="0"/>
          <a:stretch/>
        </p:blipFill>
        <p:spPr>
          <a:xfrm>
            <a:off x="124801" y="4708499"/>
            <a:ext cx="1368994" cy="282051"/>
          </a:xfrm>
          <a:prstGeom prst="rect">
            <a:avLst/>
          </a:prstGeom>
          <a:noFill/>
          <a:ln>
            <a:noFill/>
          </a:ln>
        </p:spPr>
      </p:pic>
      <p:pic>
        <p:nvPicPr>
          <p:cNvPr id="890" name="Google Shape;890;p65"/>
          <p:cNvPicPr preferRelativeResize="0"/>
          <p:nvPr/>
        </p:nvPicPr>
        <p:blipFill rotWithShape="1">
          <a:blip r:embed="rId10">
            <a:alphaModFix/>
          </a:blip>
          <a:srcRect b="0" l="0" r="0" t="0"/>
          <a:stretch/>
        </p:blipFill>
        <p:spPr>
          <a:xfrm>
            <a:off x="1544600" y="4662389"/>
            <a:ext cx="1368999" cy="341316"/>
          </a:xfrm>
          <a:prstGeom prst="rect">
            <a:avLst/>
          </a:prstGeom>
          <a:noFill/>
          <a:ln>
            <a:noFill/>
          </a:ln>
        </p:spPr>
      </p:pic>
      <p:pic>
        <p:nvPicPr>
          <p:cNvPr id="891" name="Google Shape;891;p65"/>
          <p:cNvPicPr preferRelativeResize="0"/>
          <p:nvPr/>
        </p:nvPicPr>
        <p:blipFill rotWithShape="1">
          <a:blip r:embed="rId11">
            <a:alphaModFix/>
          </a:blip>
          <a:srcRect b="0" l="0" r="0" t="0"/>
          <a:stretch/>
        </p:blipFill>
        <p:spPr>
          <a:xfrm>
            <a:off x="3414925" y="3753359"/>
            <a:ext cx="2262752" cy="1283229"/>
          </a:xfrm>
          <a:prstGeom prst="rect">
            <a:avLst/>
          </a:prstGeom>
          <a:noFill/>
          <a:ln>
            <a:noFill/>
          </a:ln>
        </p:spPr>
      </p:pic>
      <p:pic>
        <p:nvPicPr>
          <p:cNvPr id="892" name="Google Shape;892;p65"/>
          <p:cNvPicPr preferRelativeResize="0"/>
          <p:nvPr/>
        </p:nvPicPr>
        <p:blipFill rotWithShape="1">
          <a:blip r:embed="rId12">
            <a:alphaModFix/>
          </a:blip>
          <a:srcRect b="0" l="0" r="0" t="0"/>
          <a:stretch/>
        </p:blipFill>
        <p:spPr>
          <a:xfrm>
            <a:off x="124800" y="110400"/>
            <a:ext cx="5640525" cy="643225"/>
          </a:xfrm>
          <a:prstGeom prst="rect">
            <a:avLst/>
          </a:prstGeom>
          <a:noFill/>
          <a:ln>
            <a:noFill/>
          </a:ln>
        </p:spPr>
      </p:pic>
      <p:sp>
        <p:nvSpPr>
          <p:cNvPr id="893" name="Google Shape;893;p65"/>
          <p:cNvSpPr txBox="1"/>
          <p:nvPr/>
        </p:nvSpPr>
        <p:spPr>
          <a:xfrm>
            <a:off x="3684275" y="3214475"/>
            <a:ext cx="5233500" cy="28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1" lang="en" sz="2400">
                <a:solidFill>
                  <a:schemeClr val="accent1"/>
                </a:solidFill>
                <a:latin typeface="Source Sans Pro"/>
                <a:ea typeface="Source Sans Pro"/>
                <a:cs typeface="Source Sans Pro"/>
                <a:sym typeface="Source Sans Pro"/>
              </a:rPr>
              <a:t>¡Una gran oportunidad!</a:t>
            </a:r>
            <a:endParaRPr b="0" i="1" sz="2400" u="none" cap="none" strike="noStrike">
              <a:solidFill>
                <a:schemeClr val="accent1"/>
              </a:solidFill>
              <a:latin typeface="Source Sans Pro"/>
              <a:ea typeface="Source Sans Pro"/>
              <a:cs typeface="Source Sans Pro"/>
              <a:sym typeface="Source Sans Pro"/>
            </a:endParaRPr>
          </a:p>
        </p:txBody>
      </p:sp>
      <p:pic>
        <p:nvPicPr>
          <p:cNvPr id="894" name="Google Shape;894;p65"/>
          <p:cNvPicPr preferRelativeResize="0"/>
          <p:nvPr/>
        </p:nvPicPr>
        <p:blipFill rotWithShape="1">
          <a:blip r:embed="rId13">
            <a:alphaModFix/>
          </a:blip>
          <a:srcRect b="1009" l="0" r="0" t="999"/>
          <a:stretch/>
        </p:blipFill>
        <p:spPr>
          <a:xfrm>
            <a:off x="851253" y="864899"/>
            <a:ext cx="2102400" cy="2102400"/>
          </a:xfrm>
          <a:prstGeom prst="rect">
            <a:avLst/>
          </a:prstGeom>
          <a:noFill/>
          <a:ln>
            <a:noFill/>
          </a:ln>
        </p:spPr>
      </p:pic>
      <p:grpSp>
        <p:nvGrpSpPr>
          <p:cNvPr id="895" name="Google Shape;895;p65"/>
          <p:cNvGrpSpPr/>
          <p:nvPr/>
        </p:nvGrpSpPr>
        <p:grpSpPr>
          <a:xfrm>
            <a:off x="6150425" y="3720350"/>
            <a:ext cx="2925851" cy="1320300"/>
            <a:chOff x="6150425" y="3720350"/>
            <a:chExt cx="2925851" cy="1320300"/>
          </a:xfrm>
        </p:grpSpPr>
        <p:pic>
          <p:nvPicPr>
            <p:cNvPr id="896" name="Google Shape;896;p65"/>
            <p:cNvPicPr preferRelativeResize="0"/>
            <p:nvPr/>
          </p:nvPicPr>
          <p:blipFill rotWithShape="1">
            <a:blip r:embed="rId14">
              <a:alphaModFix/>
            </a:blip>
            <a:srcRect b="16149" l="0" r="0" t="0"/>
            <a:stretch/>
          </p:blipFill>
          <p:spPr>
            <a:xfrm>
              <a:off x="6150425" y="3720350"/>
              <a:ext cx="2382599" cy="1320300"/>
            </a:xfrm>
            <a:prstGeom prst="rect">
              <a:avLst/>
            </a:prstGeom>
            <a:noFill/>
            <a:ln>
              <a:noFill/>
            </a:ln>
          </p:spPr>
        </p:pic>
        <p:pic>
          <p:nvPicPr>
            <p:cNvPr id="897" name="Google Shape;897;p65"/>
            <p:cNvPicPr preferRelativeResize="0"/>
            <p:nvPr/>
          </p:nvPicPr>
          <p:blipFill rotWithShape="1">
            <a:blip r:embed="rId14">
              <a:alphaModFix/>
            </a:blip>
            <a:srcRect b="-1319" l="49902" r="24899" t="86430"/>
            <a:stretch/>
          </p:blipFill>
          <p:spPr>
            <a:xfrm>
              <a:off x="8533025" y="3720350"/>
              <a:ext cx="543251" cy="212149"/>
            </a:xfrm>
            <a:prstGeom prst="rect">
              <a:avLst/>
            </a:prstGeom>
            <a:noFill/>
            <a:ln>
              <a:noFill/>
            </a:ln>
          </p:spPr>
        </p:pic>
        <p:pic>
          <p:nvPicPr>
            <p:cNvPr id="898" name="Google Shape;898;p65"/>
            <p:cNvPicPr preferRelativeResize="0"/>
            <p:nvPr/>
          </p:nvPicPr>
          <p:blipFill rotWithShape="1">
            <a:blip r:embed="rId14">
              <a:alphaModFix/>
            </a:blip>
            <a:srcRect b="1985" l="24809" r="49993" t="88521"/>
            <a:stretch/>
          </p:blipFill>
          <p:spPr>
            <a:xfrm>
              <a:off x="8533025" y="4089950"/>
              <a:ext cx="543251" cy="135250"/>
            </a:xfrm>
            <a:prstGeom prst="rect">
              <a:avLst/>
            </a:prstGeom>
            <a:noFill/>
            <a:ln>
              <a:noFill/>
            </a:ln>
          </p:spPr>
        </p:pic>
      </p:grpSp>
      <p:pic>
        <p:nvPicPr>
          <p:cNvPr id="899" name="Google Shape;899;p65"/>
          <p:cNvPicPr preferRelativeResize="0"/>
          <p:nvPr/>
        </p:nvPicPr>
        <p:blipFill rotWithShape="1">
          <a:blip r:embed="rId15">
            <a:alphaModFix/>
          </a:blip>
          <a:srcRect b="0" l="0" r="0" t="0"/>
          <a:stretch/>
        </p:blipFill>
        <p:spPr>
          <a:xfrm>
            <a:off x="8604473" y="4438525"/>
            <a:ext cx="431329" cy="15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La Oportunidad</a:t>
            </a:r>
            <a:endParaRPr sz="1800">
              <a:solidFill>
                <a:schemeClr val="accent1"/>
              </a:solidFill>
            </a:endParaRPr>
          </a:p>
        </p:txBody>
      </p:sp>
      <p:pic>
        <p:nvPicPr>
          <p:cNvPr id="205" name="Google Shape;205;p30"/>
          <p:cNvPicPr preferRelativeResize="0"/>
          <p:nvPr/>
        </p:nvPicPr>
        <p:blipFill>
          <a:blip r:embed="rId3">
            <a:alphaModFix/>
          </a:blip>
          <a:stretch>
            <a:fillRect/>
          </a:stretch>
        </p:blipFill>
        <p:spPr>
          <a:xfrm rot="608421">
            <a:off x="678599" y="1873999"/>
            <a:ext cx="473053" cy="473053"/>
          </a:xfrm>
          <a:prstGeom prst="rect">
            <a:avLst/>
          </a:prstGeom>
          <a:noFill/>
          <a:ln>
            <a:noFill/>
          </a:ln>
        </p:spPr>
      </p:pic>
      <p:pic>
        <p:nvPicPr>
          <p:cNvPr id="206" name="Google Shape;206;p30"/>
          <p:cNvPicPr preferRelativeResize="0"/>
          <p:nvPr/>
        </p:nvPicPr>
        <p:blipFill>
          <a:blip r:embed="rId4">
            <a:alphaModFix/>
          </a:blip>
          <a:stretch>
            <a:fillRect/>
          </a:stretch>
        </p:blipFill>
        <p:spPr>
          <a:xfrm>
            <a:off x="111000" y="2168925"/>
            <a:ext cx="805650" cy="805650"/>
          </a:xfrm>
          <a:prstGeom prst="rect">
            <a:avLst/>
          </a:prstGeom>
          <a:noFill/>
          <a:ln>
            <a:noFill/>
          </a:ln>
        </p:spPr>
      </p:pic>
      <p:pic>
        <p:nvPicPr>
          <p:cNvPr id="207" name="Google Shape;207;p30"/>
          <p:cNvPicPr preferRelativeResize="0"/>
          <p:nvPr/>
        </p:nvPicPr>
        <p:blipFill>
          <a:blip r:embed="rId5">
            <a:alphaModFix/>
          </a:blip>
          <a:stretch>
            <a:fillRect/>
          </a:stretch>
        </p:blipFill>
        <p:spPr>
          <a:xfrm>
            <a:off x="773875" y="2385000"/>
            <a:ext cx="870825" cy="732949"/>
          </a:xfrm>
          <a:prstGeom prst="rect">
            <a:avLst/>
          </a:prstGeom>
          <a:noFill/>
          <a:ln>
            <a:noFill/>
          </a:ln>
        </p:spPr>
      </p:pic>
      <p:sp>
        <p:nvSpPr>
          <p:cNvPr id="208" name="Google Shape;208;p30"/>
          <p:cNvSpPr/>
          <p:nvPr/>
        </p:nvSpPr>
        <p:spPr>
          <a:xfrm>
            <a:off x="1928675" y="2650075"/>
            <a:ext cx="710400" cy="3552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rot="-1338544">
            <a:off x="1852426" y="1844648"/>
            <a:ext cx="710480" cy="355158"/>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rot="1560137">
            <a:off x="1886891" y="3489268"/>
            <a:ext cx="710299" cy="355288"/>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0"/>
          <p:cNvPicPr preferRelativeResize="0"/>
          <p:nvPr/>
        </p:nvPicPr>
        <p:blipFill>
          <a:blip r:embed="rId6">
            <a:alphaModFix/>
          </a:blip>
          <a:stretch>
            <a:fillRect/>
          </a:stretch>
        </p:blipFill>
        <p:spPr>
          <a:xfrm>
            <a:off x="2702675" y="1157750"/>
            <a:ext cx="1917597" cy="945628"/>
          </a:xfrm>
          <a:prstGeom prst="rect">
            <a:avLst/>
          </a:prstGeom>
          <a:noFill/>
          <a:ln>
            <a:noFill/>
          </a:ln>
        </p:spPr>
      </p:pic>
      <p:sp>
        <p:nvSpPr>
          <p:cNvPr id="212" name="Google Shape;212;p30"/>
          <p:cNvSpPr/>
          <p:nvPr/>
        </p:nvSpPr>
        <p:spPr>
          <a:xfrm rot="2904">
            <a:off x="4891173" y="1367630"/>
            <a:ext cx="710400" cy="3552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0"/>
          <p:cNvPicPr preferRelativeResize="0"/>
          <p:nvPr/>
        </p:nvPicPr>
        <p:blipFill>
          <a:blip r:embed="rId7">
            <a:alphaModFix/>
          </a:blip>
          <a:stretch>
            <a:fillRect/>
          </a:stretch>
        </p:blipFill>
        <p:spPr>
          <a:xfrm>
            <a:off x="5781174" y="1081550"/>
            <a:ext cx="411292" cy="805651"/>
          </a:xfrm>
          <a:prstGeom prst="rect">
            <a:avLst/>
          </a:prstGeom>
          <a:noFill/>
          <a:ln>
            <a:noFill/>
          </a:ln>
        </p:spPr>
      </p:pic>
      <p:pic>
        <p:nvPicPr>
          <p:cNvPr id="214" name="Google Shape;214;p30"/>
          <p:cNvPicPr preferRelativeResize="0"/>
          <p:nvPr/>
        </p:nvPicPr>
        <p:blipFill>
          <a:blip r:embed="rId8">
            <a:alphaModFix/>
          </a:blip>
          <a:stretch>
            <a:fillRect/>
          </a:stretch>
        </p:blipFill>
        <p:spPr>
          <a:xfrm>
            <a:off x="6268475" y="774075"/>
            <a:ext cx="630900" cy="630900"/>
          </a:xfrm>
          <a:prstGeom prst="rect">
            <a:avLst/>
          </a:prstGeom>
          <a:noFill/>
          <a:ln>
            <a:noFill/>
          </a:ln>
        </p:spPr>
      </p:pic>
      <p:sp>
        <p:nvSpPr>
          <p:cNvPr id="215" name="Google Shape;215;p30"/>
          <p:cNvSpPr txBox="1"/>
          <p:nvPr>
            <p:ph idx="4294967295" type="ctrTitle"/>
          </p:nvPr>
        </p:nvSpPr>
        <p:spPr>
          <a:xfrm>
            <a:off x="7127400" y="1195900"/>
            <a:ext cx="19176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Cambia el canal</a:t>
            </a:r>
            <a:endParaRPr sz="1800"/>
          </a:p>
        </p:txBody>
      </p:sp>
      <p:pic>
        <p:nvPicPr>
          <p:cNvPr id="216" name="Google Shape;216;p30"/>
          <p:cNvPicPr preferRelativeResize="0"/>
          <p:nvPr/>
        </p:nvPicPr>
        <p:blipFill>
          <a:blip r:embed="rId9">
            <a:alphaModFix/>
          </a:blip>
          <a:stretch>
            <a:fillRect/>
          </a:stretch>
        </p:blipFill>
        <p:spPr>
          <a:xfrm>
            <a:off x="6322288" y="1490663"/>
            <a:ext cx="345400" cy="345400"/>
          </a:xfrm>
          <a:prstGeom prst="rect">
            <a:avLst/>
          </a:prstGeom>
          <a:noFill/>
          <a:ln>
            <a:noFill/>
          </a:ln>
        </p:spPr>
      </p:pic>
      <p:pic>
        <p:nvPicPr>
          <p:cNvPr id="217" name="Google Shape;217;p30"/>
          <p:cNvPicPr preferRelativeResize="0"/>
          <p:nvPr/>
        </p:nvPicPr>
        <p:blipFill>
          <a:blip r:embed="rId10">
            <a:alphaModFix/>
          </a:blip>
          <a:stretch>
            <a:fillRect/>
          </a:stretch>
        </p:blipFill>
        <p:spPr>
          <a:xfrm>
            <a:off x="6645125" y="1522501"/>
            <a:ext cx="281725" cy="281725"/>
          </a:xfrm>
          <a:prstGeom prst="rect">
            <a:avLst/>
          </a:prstGeom>
          <a:noFill/>
          <a:ln>
            <a:noFill/>
          </a:ln>
        </p:spPr>
      </p:pic>
      <p:pic>
        <p:nvPicPr>
          <p:cNvPr id="218" name="Google Shape;218;p30"/>
          <p:cNvPicPr preferRelativeResize="0"/>
          <p:nvPr/>
        </p:nvPicPr>
        <p:blipFill>
          <a:blip r:embed="rId11">
            <a:alphaModFix/>
          </a:blip>
          <a:stretch>
            <a:fillRect/>
          </a:stretch>
        </p:blipFill>
        <p:spPr>
          <a:xfrm>
            <a:off x="6499525" y="1804225"/>
            <a:ext cx="281725" cy="281725"/>
          </a:xfrm>
          <a:prstGeom prst="rect">
            <a:avLst/>
          </a:prstGeom>
          <a:noFill/>
          <a:ln>
            <a:noFill/>
          </a:ln>
        </p:spPr>
      </p:pic>
      <p:sp>
        <p:nvSpPr>
          <p:cNvPr id="219" name="Google Shape;219;p30"/>
          <p:cNvSpPr/>
          <p:nvPr/>
        </p:nvSpPr>
        <p:spPr>
          <a:xfrm rot="2904">
            <a:off x="4891173" y="2663030"/>
            <a:ext cx="710400" cy="3552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ph idx="4294967295" type="ctrTitle"/>
          </p:nvPr>
        </p:nvSpPr>
        <p:spPr>
          <a:xfrm>
            <a:off x="6400250" y="2567500"/>
            <a:ext cx="23628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Cambia el producto</a:t>
            </a:r>
            <a:endParaRPr sz="1800"/>
          </a:p>
        </p:txBody>
      </p:sp>
      <p:pic>
        <p:nvPicPr>
          <p:cNvPr id="221" name="Google Shape;221;p30"/>
          <p:cNvPicPr preferRelativeResize="0"/>
          <p:nvPr/>
        </p:nvPicPr>
        <p:blipFill>
          <a:blip r:embed="rId3">
            <a:alphaModFix/>
          </a:blip>
          <a:stretch>
            <a:fillRect/>
          </a:stretch>
        </p:blipFill>
        <p:spPr>
          <a:xfrm rot="608423">
            <a:off x="2916822" y="2483957"/>
            <a:ext cx="594581" cy="594581"/>
          </a:xfrm>
          <a:prstGeom prst="rect">
            <a:avLst/>
          </a:prstGeom>
          <a:noFill/>
          <a:ln>
            <a:noFill/>
          </a:ln>
        </p:spPr>
      </p:pic>
      <p:pic>
        <p:nvPicPr>
          <p:cNvPr id="222" name="Google Shape;222;p30"/>
          <p:cNvPicPr preferRelativeResize="0"/>
          <p:nvPr/>
        </p:nvPicPr>
        <p:blipFill>
          <a:blip r:embed="rId4">
            <a:alphaModFix/>
          </a:blip>
          <a:stretch>
            <a:fillRect/>
          </a:stretch>
        </p:blipFill>
        <p:spPr>
          <a:xfrm>
            <a:off x="3733950" y="2272450"/>
            <a:ext cx="805650" cy="805650"/>
          </a:xfrm>
          <a:prstGeom prst="rect">
            <a:avLst/>
          </a:prstGeom>
          <a:noFill/>
          <a:ln>
            <a:noFill/>
          </a:ln>
        </p:spPr>
      </p:pic>
      <p:sp>
        <p:nvSpPr>
          <p:cNvPr id="223" name="Google Shape;223;p30"/>
          <p:cNvSpPr/>
          <p:nvPr/>
        </p:nvSpPr>
        <p:spPr>
          <a:xfrm>
            <a:off x="3564950" y="2681025"/>
            <a:ext cx="281700" cy="2817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0"/>
          <p:cNvPicPr preferRelativeResize="0"/>
          <p:nvPr/>
        </p:nvPicPr>
        <p:blipFill>
          <a:blip r:embed="rId3">
            <a:alphaModFix/>
          </a:blip>
          <a:stretch>
            <a:fillRect/>
          </a:stretch>
        </p:blipFill>
        <p:spPr>
          <a:xfrm rot="608427">
            <a:off x="5849268" y="2330870"/>
            <a:ext cx="275111" cy="275111"/>
          </a:xfrm>
          <a:prstGeom prst="rect">
            <a:avLst/>
          </a:prstGeom>
          <a:noFill/>
          <a:ln>
            <a:noFill/>
          </a:ln>
        </p:spPr>
      </p:pic>
      <p:pic>
        <p:nvPicPr>
          <p:cNvPr id="225" name="Google Shape;225;p30"/>
          <p:cNvPicPr preferRelativeResize="0"/>
          <p:nvPr/>
        </p:nvPicPr>
        <p:blipFill>
          <a:blip r:embed="rId4">
            <a:alphaModFix/>
          </a:blip>
          <a:stretch>
            <a:fillRect/>
          </a:stretch>
        </p:blipFill>
        <p:spPr>
          <a:xfrm>
            <a:off x="5814125" y="2580300"/>
            <a:ext cx="345400" cy="345400"/>
          </a:xfrm>
          <a:prstGeom prst="rect">
            <a:avLst/>
          </a:prstGeom>
          <a:noFill/>
          <a:ln>
            <a:noFill/>
          </a:ln>
        </p:spPr>
      </p:pic>
      <p:pic>
        <p:nvPicPr>
          <p:cNvPr id="226" name="Google Shape;226;p30"/>
          <p:cNvPicPr preferRelativeResize="0"/>
          <p:nvPr/>
        </p:nvPicPr>
        <p:blipFill>
          <a:blip r:embed="rId12">
            <a:alphaModFix/>
          </a:blip>
          <a:stretch>
            <a:fillRect/>
          </a:stretch>
        </p:blipFill>
        <p:spPr>
          <a:xfrm>
            <a:off x="5814125" y="3007550"/>
            <a:ext cx="345399" cy="275746"/>
          </a:xfrm>
          <a:prstGeom prst="rect">
            <a:avLst/>
          </a:prstGeom>
          <a:noFill/>
          <a:ln>
            <a:noFill/>
          </a:ln>
        </p:spPr>
      </p:pic>
      <p:pic>
        <p:nvPicPr>
          <p:cNvPr id="227" name="Google Shape;227;p30"/>
          <p:cNvPicPr preferRelativeResize="0"/>
          <p:nvPr/>
        </p:nvPicPr>
        <p:blipFill>
          <a:blip r:embed="rId13">
            <a:alphaModFix/>
          </a:blip>
          <a:stretch>
            <a:fillRect/>
          </a:stretch>
        </p:blipFill>
        <p:spPr>
          <a:xfrm flipH="1">
            <a:off x="2638950" y="3278350"/>
            <a:ext cx="1917600" cy="1299575"/>
          </a:xfrm>
          <a:prstGeom prst="rect">
            <a:avLst/>
          </a:prstGeom>
          <a:noFill/>
          <a:ln>
            <a:noFill/>
          </a:ln>
        </p:spPr>
      </p:pic>
      <p:sp>
        <p:nvSpPr>
          <p:cNvPr id="228" name="Google Shape;228;p30"/>
          <p:cNvSpPr txBox="1"/>
          <p:nvPr>
            <p:ph idx="4294967295" type="ctrTitle"/>
          </p:nvPr>
        </p:nvSpPr>
        <p:spPr>
          <a:xfrm>
            <a:off x="4620450" y="3418975"/>
            <a:ext cx="2876400" cy="92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Competencia feroz y con competidores nacidos en un entorno digital</a:t>
            </a:r>
            <a:endParaRPr sz="1800"/>
          </a:p>
        </p:txBody>
      </p:sp>
      <p:pic>
        <p:nvPicPr>
          <p:cNvPr id="229" name="Google Shape;229;p30"/>
          <p:cNvPicPr preferRelativeResize="0"/>
          <p:nvPr/>
        </p:nvPicPr>
        <p:blipFill>
          <a:blip r:embed="rId14">
            <a:alphaModFix/>
          </a:blip>
          <a:stretch>
            <a:fillRect/>
          </a:stretch>
        </p:blipFill>
        <p:spPr>
          <a:xfrm>
            <a:off x="7943650" y="75725"/>
            <a:ext cx="876125" cy="42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p:nvPr/>
        </p:nvSpPr>
        <p:spPr>
          <a:xfrm flipH="1" rot="-5400000">
            <a:off x="5436049" y="2013625"/>
            <a:ext cx="2156700" cy="28830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31"/>
          <p:cNvCxnSpPr/>
          <p:nvPr/>
        </p:nvCxnSpPr>
        <p:spPr>
          <a:xfrm rot="10800000">
            <a:off x="6682358" y="3178100"/>
            <a:ext cx="25896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31"/>
          <p:cNvSpPr txBox="1"/>
          <p:nvPr>
            <p:ph type="ctrTitle"/>
          </p:nvPr>
        </p:nvSpPr>
        <p:spPr>
          <a:xfrm>
            <a:off x="1964850" y="886250"/>
            <a:ext cx="5214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Toma de decisiones negocio:</a:t>
            </a:r>
            <a:endParaRPr/>
          </a:p>
        </p:txBody>
      </p:sp>
      <p:sp>
        <p:nvSpPr>
          <p:cNvPr id="237" name="Google Shape;237;p31"/>
          <p:cNvSpPr/>
          <p:nvPr/>
        </p:nvSpPr>
        <p:spPr>
          <a:xfrm rot="5400000">
            <a:off x="1748800" y="1279450"/>
            <a:ext cx="2130600" cy="2764200"/>
          </a:xfrm>
          <a:prstGeom prst="snip1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31"/>
          <p:cNvCxnSpPr/>
          <p:nvPr/>
        </p:nvCxnSpPr>
        <p:spPr>
          <a:xfrm rot="10800000">
            <a:off x="-21400" y="2376775"/>
            <a:ext cx="2441100" cy="0"/>
          </a:xfrm>
          <a:prstGeom prst="straightConnector1">
            <a:avLst/>
          </a:prstGeom>
          <a:noFill/>
          <a:ln cap="flat" cmpd="sng" w="9525">
            <a:solidFill>
              <a:schemeClr val="dk1"/>
            </a:solidFill>
            <a:prstDash val="solid"/>
            <a:round/>
            <a:headEnd len="med" w="med" type="none"/>
            <a:tailEnd len="med" w="med" type="none"/>
          </a:ln>
        </p:spPr>
      </p:cxnSp>
      <p:sp>
        <p:nvSpPr>
          <p:cNvPr id="239" name="Google Shape;239;p31"/>
          <p:cNvSpPr txBox="1"/>
          <p:nvPr>
            <p:ph idx="2" type="ctrTitle"/>
          </p:nvPr>
        </p:nvSpPr>
        <p:spPr>
          <a:xfrm>
            <a:off x="1741950" y="15513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AHORA</a:t>
            </a:r>
            <a:r>
              <a:rPr lang="en">
                <a:solidFill>
                  <a:schemeClr val="lt1"/>
                </a:solidFill>
              </a:rPr>
              <a:t>:</a:t>
            </a:r>
            <a:endParaRPr>
              <a:solidFill>
                <a:schemeClr val="lt1"/>
              </a:solidFill>
            </a:endParaRPr>
          </a:p>
        </p:txBody>
      </p:sp>
      <p:sp>
        <p:nvSpPr>
          <p:cNvPr id="240" name="Google Shape;240;p31"/>
          <p:cNvSpPr txBox="1"/>
          <p:nvPr>
            <p:ph idx="1" type="subTitle"/>
          </p:nvPr>
        </p:nvSpPr>
        <p:spPr>
          <a:xfrm>
            <a:off x="1488150" y="1878625"/>
            <a:ext cx="2589600" cy="1647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Alcance de usuarios global</a:t>
            </a:r>
            <a:r>
              <a:rPr lang="en">
                <a:solidFill>
                  <a:schemeClr val="lt1"/>
                </a:solidFill>
              </a:rPr>
              <a:t>.</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Feedback en tiempo real y capaces de adaptarnos.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Analytics: Validación, Testeo, Datos...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Muchos experimentos pequeños.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Iteraciones rápidas.</a:t>
            </a:r>
            <a:endParaRPr>
              <a:solidFill>
                <a:schemeClr val="lt1"/>
              </a:solidFill>
            </a:endParaRPr>
          </a:p>
        </p:txBody>
      </p:sp>
      <p:sp>
        <p:nvSpPr>
          <p:cNvPr id="241" name="Google Shape;241;p31"/>
          <p:cNvSpPr txBox="1"/>
          <p:nvPr>
            <p:ph idx="3" type="ctrTitle"/>
          </p:nvPr>
        </p:nvSpPr>
        <p:spPr>
          <a:xfrm>
            <a:off x="5405151" y="2339900"/>
            <a:ext cx="1780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ANTES</a:t>
            </a:r>
            <a:r>
              <a:rPr lang="en">
                <a:solidFill>
                  <a:schemeClr val="lt1"/>
                </a:solidFill>
              </a:rPr>
              <a:t>:</a:t>
            </a:r>
            <a:endParaRPr>
              <a:solidFill>
                <a:schemeClr val="lt1"/>
              </a:solidFill>
            </a:endParaRPr>
          </a:p>
        </p:txBody>
      </p:sp>
      <p:sp>
        <p:nvSpPr>
          <p:cNvPr id="242" name="Google Shape;242;p31"/>
          <p:cNvSpPr txBox="1"/>
          <p:nvPr>
            <p:ph idx="4" type="subTitle"/>
          </p:nvPr>
        </p:nvSpPr>
        <p:spPr>
          <a:xfrm>
            <a:off x="5180500" y="2668650"/>
            <a:ext cx="2764200" cy="18351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lt1"/>
              </a:buClr>
              <a:buSzPts val="1100"/>
              <a:buChar char="●"/>
            </a:pPr>
            <a:r>
              <a:rPr lang="en">
                <a:solidFill>
                  <a:schemeClr val="lt1"/>
                </a:solidFill>
              </a:rPr>
              <a:t>Decisiones basadas en una pequeña muestra de usuarios.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Basadas en el análisis de series históricas.</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Instinto, opiniones y creencias...</a:t>
            </a:r>
            <a:r>
              <a:rPr lang="en">
                <a:solidFill>
                  <a:schemeClr val="lt1"/>
                </a:solidFill>
              </a:rPr>
              <a:t>.</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Unas pocas apuestas a largo plazo.</a:t>
            </a:r>
            <a:endParaRPr>
              <a:solidFill>
                <a:schemeClr val="lt1"/>
              </a:solidFill>
            </a:endParaRPr>
          </a:p>
          <a:p>
            <a:pPr indent="-298450" lvl="0" marL="457200" rtl="0" algn="just">
              <a:spcBef>
                <a:spcPts val="0"/>
              </a:spcBef>
              <a:spcAft>
                <a:spcPts val="0"/>
              </a:spcAft>
              <a:buClr>
                <a:schemeClr val="lt1"/>
              </a:buClr>
              <a:buSzPts val="1100"/>
              <a:buChar char="●"/>
            </a:pPr>
            <a:r>
              <a:rPr lang="en">
                <a:solidFill>
                  <a:schemeClr val="lt1"/>
                </a:solidFill>
              </a:rPr>
              <a:t>Grandes campañas.</a:t>
            </a:r>
            <a:endParaRPr>
              <a:solidFill>
                <a:schemeClr val="lt1"/>
              </a:solidFill>
            </a:endParaRPr>
          </a:p>
        </p:txBody>
      </p:sp>
      <p:sp>
        <p:nvSpPr>
          <p:cNvPr id="243" name="Google Shape;243;p31"/>
          <p:cNvSpPr txBox="1"/>
          <p:nvPr>
            <p:ph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La Oportunidad</a:t>
            </a:r>
            <a:endParaRPr sz="1800">
              <a:solidFill>
                <a:schemeClr val="accent1"/>
              </a:solidFill>
            </a:endParaRPr>
          </a:p>
        </p:txBody>
      </p:sp>
      <p:cxnSp>
        <p:nvCxnSpPr>
          <p:cNvPr id="244" name="Google Shape;244;p31"/>
          <p:cNvCxnSpPr/>
          <p:nvPr/>
        </p:nvCxnSpPr>
        <p:spPr>
          <a:xfrm>
            <a:off x="4272400" y="2860850"/>
            <a:ext cx="681000" cy="2664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31"/>
          <p:cNvSpPr txBox="1"/>
          <p:nvPr/>
        </p:nvSpPr>
        <p:spPr>
          <a:xfrm>
            <a:off x="4231400" y="2586475"/>
            <a:ext cx="6810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OVER</a:t>
            </a:r>
            <a:endParaRPr>
              <a:latin typeface="Roboto Condensed Light"/>
              <a:ea typeface="Roboto Condensed Light"/>
              <a:cs typeface="Roboto Condensed Light"/>
              <a:sym typeface="Roboto Condensed Light"/>
            </a:endParaRPr>
          </a:p>
        </p:txBody>
      </p:sp>
      <p:pic>
        <p:nvPicPr>
          <p:cNvPr id="246" name="Google Shape;246;p31"/>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2"/>
          <p:cNvSpPr txBox="1"/>
          <p:nvPr>
            <p:ph type="ctrTitle"/>
          </p:nvPr>
        </p:nvSpPr>
        <p:spPr>
          <a:xfrm>
            <a:off x="2459550" y="1835375"/>
            <a:ext cx="4275000" cy="5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¡Vivimos una revolución!</a:t>
            </a:r>
            <a:endParaRPr sz="2800">
              <a:solidFill>
                <a:schemeClr val="accent1"/>
              </a:solidFill>
            </a:endParaRPr>
          </a:p>
        </p:txBody>
      </p:sp>
      <p:sp>
        <p:nvSpPr>
          <p:cNvPr id="252" name="Google Shape;252;p32"/>
          <p:cNvSpPr txBox="1"/>
          <p:nvPr>
            <p:ph idx="1" type="subTitle"/>
          </p:nvPr>
        </p:nvSpPr>
        <p:spPr>
          <a:xfrm>
            <a:off x="2764350" y="2314225"/>
            <a:ext cx="3512700" cy="993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Obligados a aceptarlo.</a:t>
            </a:r>
            <a:endParaRPr sz="2400"/>
          </a:p>
          <a:p>
            <a:pPr indent="-381000" lvl="0" marL="457200" rtl="0" algn="l">
              <a:spcBef>
                <a:spcPts val="0"/>
              </a:spcBef>
              <a:spcAft>
                <a:spcPts val="0"/>
              </a:spcAft>
              <a:buSzPts val="2400"/>
              <a:buChar char="●"/>
            </a:pPr>
            <a:r>
              <a:rPr lang="en" sz="2400"/>
              <a:t>Obligados a adaptarse.</a:t>
            </a:r>
            <a:endParaRPr sz="2400"/>
          </a:p>
        </p:txBody>
      </p:sp>
      <p:cxnSp>
        <p:nvCxnSpPr>
          <p:cNvPr id="253" name="Google Shape;253;p32"/>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32"/>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
        <p:nvSpPr>
          <p:cNvPr id="255" name="Google Shape;255;p32"/>
          <p:cNvSpPr txBox="1"/>
          <p:nvPr>
            <p:ph idx="4294967295" type="ctrTitle"/>
          </p:nvPr>
        </p:nvSpPr>
        <p:spPr>
          <a:xfrm>
            <a:off x="44400" y="56825"/>
            <a:ext cx="88143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La Oportunidad</a:t>
            </a:r>
            <a:endParaRPr sz="1800">
              <a:solidFill>
                <a:schemeClr val="accent1"/>
              </a:solidFill>
            </a:endParaRPr>
          </a:p>
        </p:txBody>
      </p:sp>
      <p:pic>
        <p:nvPicPr>
          <p:cNvPr id="256" name="Google Shape;256;p32"/>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ctrTitle"/>
          </p:nvPr>
        </p:nvSpPr>
        <p:spPr>
          <a:xfrm flipH="1">
            <a:off x="1583775" y="2635675"/>
            <a:ext cx="6359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Abordar la transformación</a:t>
            </a:r>
            <a:endParaRPr/>
          </a:p>
        </p:txBody>
      </p:sp>
      <p:sp>
        <p:nvSpPr>
          <p:cNvPr id="262" name="Google Shape;262;p3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63" name="Google Shape;263;p33"/>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264" name="Google Shape;264;p33"/>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Cómo podemos plantear esta transformación digital</a:t>
            </a:r>
            <a:endParaRPr/>
          </a:p>
        </p:txBody>
      </p:sp>
      <p:pic>
        <p:nvPicPr>
          <p:cNvPr id="265" name="Google Shape;265;p33"/>
          <p:cNvPicPr preferRelativeResize="0"/>
          <p:nvPr/>
        </p:nvPicPr>
        <p:blipFill>
          <a:blip r:embed="rId3">
            <a:alphaModFix/>
          </a:blip>
          <a:stretch>
            <a:fillRect/>
          </a:stretch>
        </p:blipFill>
        <p:spPr>
          <a:xfrm>
            <a:off x="7943650" y="75725"/>
            <a:ext cx="876125" cy="42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4"/>
          <p:cNvSpPr/>
          <p:nvPr/>
        </p:nvSpPr>
        <p:spPr>
          <a:xfrm>
            <a:off x="6046450" y="3679725"/>
            <a:ext cx="1650600" cy="11433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1660500" y="3679725"/>
            <a:ext cx="1650600" cy="11433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txBox="1"/>
          <p:nvPr/>
        </p:nvSpPr>
        <p:spPr>
          <a:xfrm>
            <a:off x="1598550" y="3600375"/>
            <a:ext cx="16506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Product Strategy</a:t>
            </a:r>
            <a:endParaRPr b="1">
              <a:solidFill>
                <a:schemeClr val="lt1"/>
              </a:solidFill>
              <a:latin typeface="Exo 2"/>
              <a:ea typeface="Exo 2"/>
              <a:cs typeface="Exo 2"/>
              <a:sym typeface="Exo 2"/>
            </a:endParaRPr>
          </a:p>
        </p:txBody>
      </p:sp>
      <p:sp>
        <p:nvSpPr>
          <p:cNvPr id="273" name="Google Shape;273;p34"/>
          <p:cNvSpPr txBox="1"/>
          <p:nvPr/>
        </p:nvSpPr>
        <p:spPr>
          <a:xfrm>
            <a:off x="6087111" y="36003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Roadmap</a:t>
            </a:r>
            <a:endParaRPr b="1">
              <a:solidFill>
                <a:schemeClr val="lt1"/>
              </a:solidFill>
              <a:latin typeface="Exo 2"/>
              <a:ea typeface="Exo 2"/>
              <a:cs typeface="Exo 2"/>
              <a:sym typeface="Exo 2"/>
            </a:endParaRPr>
          </a:p>
        </p:txBody>
      </p:sp>
      <p:sp>
        <p:nvSpPr>
          <p:cNvPr id="274" name="Google Shape;274;p34"/>
          <p:cNvSpPr/>
          <p:nvPr/>
        </p:nvSpPr>
        <p:spPr>
          <a:xfrm>
            <a:off x="3079550" y="25723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3834350" y="1111125"/>
            <a:ext cx="1650600" cy="11433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4"/>
          <p:cNvCxnSpPr>
            <a:stCxn id="277" idx="0"/>
            <a:endCxn id="278" idx="0"/>
          </p:cNvCxnSpPr>
          <p:nvPr/>
        </p:nvCxnSpPr>
        <p:spPr>
          <a:xfrm rot="5400000">
            <a:off x="2408400" y="3002475"/>
            <a:ext cx="611100" cy="584700"/>
          </a:xfrm>
          <a:prstGeom prst="bentConnector3">
            <a:avLst>
              <a:gd fmla="val -691" name="adj1"/>
            </a:avLst>
          </a:prstGeom>
          <a:noFill/>
          <a:ln cap="flat" cmpd="sng" w="9525">
            <a:solidFill>
              <a:schemeClr val="dk2"/>
            </a:solidFill>
            <a:prstDash val="solid"/>
            <a:round/>
            <a:headEnd len="med" w="med" type="none"/>
            <a:tailEnd len="med" w="med" type="none"/>
          </a:ln>
        </p:spPr>
      </p:cxnSp>
      <p:cxnSp>
        <p:nvCxnSpPr>
          <p:cNvPr id="279" name="Google Shape;279;p34"/>
          <p:cNvCxnSpPr>
            <a:stCxn id="280" idx="2"/>
            <a:endCxn id="281" idx="0"/>
          </p:cNvCxnSpPr>
          <p:nvPr/>
        </p:nvCxnSpPr>
        <p:spPr>
          <a:xfrm>
            <a:off x="6211750" y="3040275"/>
            <a:ext cx="577800" cy="560100"/>
          </a:xfrm>
          <a:prstGeom prst="bentConnector3">
            <a:avLst>
              <a:gd fmla="val 99749" name="adj1"/>
            </a:avLst>
          </a:prstGeom>
          <a:noFill/>
          <a:ln cap="flat" cmpd="sng" w="9525">
            <a:solidFill>
              <a:schemeClr val="dk2"/>
            </a:solidFill>
            <a:prstDash val="solid"/>
            <a:round/>
            <a:headEnd len="med" w="med" type="none"/>
            <a:tailEnd len="med" w="med" type="none"/>
          </a:ln>
        </p:spPr>
      </p:cxnSp>
      <p:sp>
        <p:nvSpPr>
          <p:cNvPr id="282" name="Google Shape;282;p34"/>
          <p:cNvSpPr txBox="1"/>
          <p:nvPr/>
        </p:nvSpPr>
        <p:spPr>
          <a:xfrm>
            <a:off x="3236250" y="2622975"/>
            <a:ext cx="2671500" cy="68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Exo 2"/>
                <a:ea typeface="Exo 2"/>
                <a:cs typeface="Exo 2"/>
                <a:sym typeface="Exo 2"/>
              </a:rPr>
              <a:t>Enamórate del problema, </a:t>
            </a:r>
            <a:endParaRPr b="1">
              <a:solidFill>
                <a:schemeClr val="accent1"/>
              </a:solidFill>
              <a:latin typeface="Exo 2"/>
              <a:ea typeface="Exo 2"/>
              <a:cs typeface="Exo 2"/>
              <a:sym typeface="Exo 2"/>
            </a:endParaRPr>
          </a:p>
          <a:p>
            <a:pPr indent="0" lvl="0" marL="0" rtl="0" algn="ctr">
              <a:spcBef>
                <a:spcPts val="0"/>
              </a:spcBef>
              <a:spcAft>
                <a:spcPts val="0"/>
              </a:spcAft>
              <a:buNone/>
            </a:pPr>
            <a:r>
              <a:rPr b="1" lang="en">
                <a:solidFill>
                  <a:schemeClr val="accent1"/>
                </a:solidFill>
                <a:latin typeface="Exo 2"/>
                <a:ea typeface="Exo 2"/>
                <a:cs typeface="Exo 2"/>
                <a:sym typeface="Exo 2"/>
              </a:rPr>
              <a:t>no de la solución</a:t>
            </a:r>
            <a:endParaRPr b="1">
              <a:solidFill>
                <a:schemeClr val="accent1"/>
              </a:solidFill>
              <a:latin typeface="Exo 2"/>
              <a:ea typeface="Exo 2"/>
              <a:cs typeface="Exo 2"/>
              <a:sym typeface="Exo 2"/>
            </a:endParaRPr>
          </a:p>
        </p:txBody>
      </p:sp>
      <p:sp>
        <p:nvSpPr>
          <p:cNvPr id="283" name="Google Shape;283;p34"/>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Product Vision</a:t>
            </a:r>
            <a:endParaRPr b="1">
              <a:solidFill>
                <a:schemeClr val="lt1"/>
              </a:solidFill>
              <a:latin typeface="Exo 2"/>
              <a:ea typeface="Exo 2"/>
              <a:cs typeface="Exo 2"/>
              <a:sym typeface="Exo 2"/>
            </a:endParaRPr>
          </a:p>
        </p:txBody>
      </p:sp>
      <p:sp>
        <p:nvSpPr>
          <p:cNvPr id="284" name="Google Shape;284;p34"/>
          <p:cNvSpPr txBox="1"/>
          <p:nvPr/>
        </p:nvSpPr>
        <p:spPr>
          <a:xfrm>
            <a:off x="3834350" y="1292775"/>
            <a:ext cx="1679700" cy="946200"/>
          </a:xfrm>
          <a:prstGeom prst="rect">
            <a:avLst/>
          </a:prstGeom>
          <a:noFill/>
          <a:ln>
            <a:noFill/>
          </a:ln>
        </p:spPr>
        <p:txBody>
          <a:bodyPr anchorCtr="0" anchor="t" bIns="91425" lIns="91425" spcFirstLastPara="1" rIns="91425" wrap="square" tIns="91425">
            <a:noAutofit/>
          </a:bodyPr>
          <a:lstStyle/>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3 años.</a:t>
            </a:r>
            <a:endParaRPr sz="1000">
              <a:solidFill>
                <a:schemeClr val="lt1"/>
              </a:solidFill>
              <a:latin typeface="Roboto Condensed Light"/>
              <a:ea typeface="Roboto Condensed Light"/>
              <a:cs typeface="Roboto Condensed Light"/>
              <a:sym typeface="Roboto Condensed Light"/>
            </a:endParaRPr>
          </a:p>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Describir el futuro que queremos crear.</a:t>
            </a:r>
            <a:endParaRPr sz="1000">
              <a:solidFill>
                <a:schemeClr val="lt1"/>
              </a:solidFill>
              <a:latin typeface="Roboto Condensed Light"/>
              <a:ea typeface="Roboto Condensed Light"/>
              <a:cs typeface="Roboto Condensed Light"/>
              <a:sym typeface="Roboto Condensed Light"/>
            </a:endParaRPr>
          </a:p>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Validación de Features no valida la visión.</a:t>
            </a:r>
            <a:endParaRPr sz="1000">
              <a:solidFill>
                <a:schemeClr val="lt1"/>
              </a:solidFill>
              <a:latin typeface="Roboto Condensed Light"/>
              <a:ea typeface="Roboto Condensed Light"/>
              <a:cs typeface="Roboto Condensed Light"/>
              <a:sym typeface="Roboto Condensed Light"/>
            </a:endParaRPr>
          </a:p>
        </p:txBody>
      </p:sp>
      <p:sp>
        <p:nvSpPr>
          <p:cNvPr id="285" name="Google Shape;285;p34"/>
          <p:cNvSpPr txBox="1"/>
          <p:nvPr>
            <p:ph type="ctrTitle"/>
          </p:nvPr>
        </p:nvSpPr>
        <p:spPr>
          <a:xfrm>
            <a:off x="44400" y="56825"/>
            <a:ext cx="90321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Abordar la Transformación</a:t>
            </a:r>
            <a:endParaRPr sz="1800">
              <a:solidFill>
                <a:schemeClr val="accent1"/>
              </a:solidFill>
            </a:endParaRPr>
          </a:p>
        </p:txBody>
      </p:sp>
      <p:sp>
        <p:nvSpPr>
          <p:cNvPr id="286" name="Google Shape;286;p34"/>
          <p:cNvSpPr txBox="1"/>
          <p:nvPr/>
        </p:nvSpPr>
        <p:spPr>
          <a:xfrm>
            <a:off x="1645950" y="3821275"/>
            <a:ext cx="1741200" cy="946200"/>
          </a:xfrm>
          <a:prstGeom prst="rect">
            <a:avLst/>
          </a:prstGeom>
          <a:noFill/>
          <a:ln>
            <a:noFill/>
          </a:ln>
        </p:spPr>
        <p:txBody>
          <a:bodyPr anchorCtr="0" anchor="t" bIns="91425" lIns="91425" spcFirstLastPara="1" rIns="91425" wrap="square" tIns="91425">
            <a:noAutofit/>
          </a:bodyPr>
          <a:lstStyle/>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Secuencia de productos o releases que planeamos desarrollar para materializar la Visión</a:t>
            </a:r>
            <a:r>
              <a:rPr lang="en" sz="1000">
                <a:solidFill>
                  <a:schemeClr val="lt1"/>
                </a:solidFill>
                <a:latin typeface="Roboto Condensed Light"/>
                <a:ea typeface="Roboto Condensed Light"/>
                <a:cs typeface="Roboto Condensed Light"/>
                <a:sym typeface="Roboto Condensed Light"/>
              </a:rPr>
              <a:t>.</a:t>
            </a:r>
            <a:endParaRPr sz="1000">
              <a:solidFill>
                <a:schemeClr val="lt1"/>
              </a:solidFill>
              <a:latin typeface="Roboto Condensed Light"/>
              <a:ea typeface="Roboto Condensed Light"/>
              <a:cs typeface="Roboto Condensed Light"/>
              <a:sym typeface="Roboto Condensed Light"/>
            </a:endParaRPr>
          </a:p>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Alineada y comunicada correctamente.</a:t>
            </a:r>
            <a:endParaRPr sz="1000">
              <a:solidFill>
                <a:schemeClr val="lt1"/>
              </a:solidFill>
              <a:latin typeface="Roboto Condensed Light"/>
              <a:ea typeface="Roboto Condensed Light"/>
              <a:cs typeface="Roboto Condensed Light"/>
              <a:sym typeface="Roboto Condensed Light"/>
            </a:endParaRPr>
          </a:p>
        </p:txBody>
      </p:sp>
      <p:sp>
        <p:nvSpPr>
          <p:cNvPr id="287" name="Google Shape;287;p34"/>
          <p:cNvSpPr txBox="1"/>
          <p:nvPr/>
        </p:nvSpPr>
        <p:spPr>
          <a:xfrm>
            <a:off x="6001150" y="3800625"/>
            <a:ext cx="1741200" cy="946200"/>
          </a:xfrm>
          <a:prstGeom prst="rect">
            <a:avLst/>
          </a:prstGeom>
          <a:noFill/>
          <a:ln>
            <a:noFill/>
          </a:ln>
        </p:spPr>
        <p:txBody>
          <a:bodyPr anchorCtr="0" anchor="t" bIns="91425" lIns="91425" spcFirstLastPara="1" rIns="91425" wrap="square" tIns="91425">
            <a:noAutofit/>
          </a:bodyPr>
          <a:lstStyle/>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Lista priorizada de Features y Proyectos en los que trabajar.</a:t>
            </a:r>
            <a:endParaRPr sz="1000">
              <a:solidFill>
                <a:schemeClr val="lt1"/>
              </a:solidFill>
              <a:latin typeface="Roboto Condensed Light"/>
              <a:ea typeface="Roboto Condensed Light"/>
              <a:cs typeface="Roboto Condensed Light"/>
              <a:sym typeface="Roboto Condensed Light"/>
            </a:endParaRPr>
          </a:p>
          <a:p>
            <a:pPr indent="-177800" lvl="0" marL="171450" rtl="0" algn="just">
              <a:spcBef>
                <a:spcPts val="0"/>
              </a:spcBef>
              <a:spcAft>
                <a:spcPts val="0"/>
              </a:spcAft>
              <a:buClr>
                <a:schemeClr val="lt1"/>
              </a:buClr>
              <a:buSzPts val="1000"/>
              <a:buFont typeface="Roboto Condensed Light"/>
              <a:buChar char="●"/>
            </a:pPr>
            <a:r>
              <a:rPr lang="en" sz="1000">
                <a:solidFill>
                  <a:schemeClr val="lt1"/>
                </a:solidFill>
                <a:latin typeface="Roboto Condensed Light"/>
                <a:ea typeface="Roboto Condensed Light"/>
                <a:cs typeface="Roboto Condensed Light"/>
                <a:sym typeface="Roboto Condensed Light"/>
              </a:rPr>
              <a:t>El Roadmap es la principal causa de desperdicio de valor y esfuerzos </a:t>
            </a:r>
            <a:r>
              <a:rPr lang="en" sz="1000">
                <a:solidFill>
                  <a:schemeClr val="lt1"/>
                </a:solidFill>
                <a:latin typeface="Roboto Condensed Light"/>
                <a:ea typeface="Roboto Condensed Light"/>
                <a:cs typeface="Roboto Condensed Light"/>
                <a:sym typeface="Roboto Condensed Light"/>
              </a:rPr>
              <a:t>fallidos</a:t>
            </a:r>
            <a:r>
              <a:rPr lang="en" sz="1000">
                <a:solidFill>
                  <a:schemeClr val="lt1"/>
                </a:solidFill>
                <a:latin typeface="Roboto Condensed Light"/>
                <a:ea typeface="Roboto Condensed Light"/>
                <a:cs typeface="Roboto Condensed Light"/>
                <a:sym typeface="Roboto Condensed Light"/>
              </a:rPr>
              <a:t>.</a:t>
            </a:r>
            <a:endParaRPr sz="1000">
              <a:solidFill>
                <a:schemeClr val="lt1"/>
              </a:solidFill>
              <a:latin typeface="Roboto Condensed Light"/>
              <a:ea typeface="Roboto Condensed Light"/>
              <a:cs typeface="Roboto Condensed Light"/>
              <a:sym typeface="Roboto Condensed Light"/>
            </a:endParaRPr>
          </a:p>
        </p:txBody>
      </p:sp>
      <p:cxnSp>
        <p:nvCxnSpPr>
          <p:cNvPr id="288" name="Google Shape;288;p34"/>
          <p:cNvCxnSpPr>
            <a:stCxn id="284" idx="2"/>
            <a:endCxn id="274" idx="3"/>
          </p:cNvCxnSpPr>
          <p:nvPr/>
        </p:nvCxnSpPr>
        <p:spPr>
          <a:xfrm rot="5400000">
            <a:off x="4474100" y="2372175"/>
            <a:ext cx="333300" cy="66900"/>
          </a:xfrm>
          <a:prstGeom prst="bentConnector3">
            <a:avLst>
              <a:gd fmla="val 50011" name="adj1"/>
            </a:avLst>
          </a:prstGeom>
          <a:noFill/>
          <a:ln cap="flat" cmpd="sng" w="9525">
            <a:solidFill>
              <a:schemeClr val="dk2"/>
            </a:solidFill>
            <a:prstDash val="solid"/>
            <a:round/>
            <a:headEnd len="med" w="med" type="none"/>
            <a:tailEnd len="med" w="med" type="none"/>
          </a:ln>
        </p:spPr>
      </p:cxnSp>
      <p:pic>
        <p:nvPicPr>
          <p:cNvPr id="289" name="Google Shape;289;p34"/>
          <p:cNvPicPr preferRelativeResize="0"/>
          <p:nvPr/>
        </p:nvPicPr>
        <p:blipFill>
          <a:blip r:embed="rId3">
            <a:alphaModFix/>
          </a:blip>
          <a:stretch>
            <a:fillRect/>
          </a:stretch>
        </p:blipFill>
        <p:spPr>
          <a:xfrm>
            <a:off x="8393450" y="122825"/>
            <a:ext cx="683069" cy="33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21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cxnSp>
        <p:nvCxnSpPr>
          <p:cNvPr id="294" name="Google Shape;294;p35"/>
          <p:cNvCxnSpPr/>
          <p:nvPr/>
        </p:nvCxnSpPr>
        <p:spPr>
          <a:xfrm>
            <a:off x="2738400" y="2892875"/>
            <a:ext cx="1368000" cy="0"/>
          </a:xfrm>
          <a:prstGeom prst="straightConnector1">
            <a:avLst/>
          </a:prstGeom>
          <a:noFill/>
          <a:ln cap="flat" cmpd="sng" w="9525">
            <a:solidFill>
              <a:schemeClr val="dk1"/>
            </a:solidFill>
            <a:prstDash val="solid"/>
            <a:round/>
            <a:headEnd len="med" w="med" type="none"/>
            <a:tailEnd len="med" w="med" type="none"/>
          </a:ln>
        </p:spPr>
      </p:cxnSp>
      <p:sp>
        <p:nvSpPr>
          <p:cNvPr id="295" name="Google Shape;295;p35"/>
          <p:cNvSpPr txBox="1"/>
          <p:nvPr>
            <p:ph type="ctrTitle"/>
          </p:nvPr>
        </p:nvSpPr>
        <p:spPr>
          <a:xfrm>
            <a:off x="381533" y="8328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Roadmap</a:t>
            </a:r>
            <a:endParaRPr/>
          </a:p>
        </p:txBody>
      </p:sp>
      <p:sp>
        <p:nvSpPr>
          <p:cNvPr id="296" name="Google Shape;296;p35"/>
          <p:cNvSpPr txBox="1"/>
          <p:nvPr>
            <p:ph idx="1" type="subTitle"/>
          </p:nvPr>
        </p:nvSpPr>
        <p:spPr>
          <a:xfrm>
            <a:off x="675375" y="2906025"/>
            <a:ext cx="23799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Principales razones de fallo en la definición del Roadmap</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297" name="Google Shape;297;p35"/>
          <p:cNvSpPr txBox="1"/>
          <p:nvPr>
            <p:ph idx="2" type="ctrTitle"/>
          </p:nvPr>
        </p:nvSpPr>
        <p:spPr>
          <a:xfrm>
            <a:off x="44400" y="56825"/>
            <a:ext cx="9032100" cy="4653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rPr>
              <a:t>Transformación digital y desarrollo de producto - </a:t>
            </a:r>
            <a:r>
              <a:rPr lang="en" sz="1800">
                <a:solidFill>
                  <a:schemeClr val="accent1"/>
                </a:solidFill>
              </a:rPr>
              <a:t>Abordar la Transformación</a:t>
            </a:r>
            <a:endParaRPr sz="1800">
              <a:solidFill>
                <a:schemeClr val="accent1"/>
              </a:solidFill>
            </a:endParaRPr>
          </a:p>
        </p:txBody>
      </p:sp>
      <p:sp>
        <p:nvSpPr>
          <p:cNvPr id="298" name="Google Shape;298;p35"/>
          <p:cNvSpPr/>
          <p:nvPr/>
        </p:nvSpPr>
        <p:spPr>
          <a:xfrm>
            <a:off x="3887950" y="1635225"/>
            <a:ext cx="1833600" cy="6063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txBox="1"/>
          <p:nvPr/>
        </p:nvSpPr>
        <p:spPr>
          <a:xfrm>
            <a:off x="3981987" y="1672032"/>
            <a:ext cx="1603200" cy="5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Exo 2"/>
                <a:ea typeface="Exo 2"/>
                <a:cs typeface="Exo 2"/>
                <a:sym typeface="Exo 2"/>
              </a:rPr>
              <a:t>El Producto no funciona</a:t>
            </a:r>
            <a:endParaRPr b="1">
              <a:solidFill>
                <a:schemeClr val="accent1"/>
              </a:solidFill>
              <a:latin typeface="Exo 2"/>
              <a:ea typeface="Exo 2"/>
              <a:cs typeface="Exo 2"/>
              <a:sym typeface="Exo 2"/>
            </a:endParaRPr>
          </a:p>
        </p:txBody>
      </p:sp>
      <p:sp>
        <p:nvSpPr>
          <p:cNvPr id="300" name="Google Shape;300;p35"/>
          <p:cNvSpPr/>
          <p:nvPr/>
        </p:nvSpPr>
        <p:spPr>
          <a:xfrm>
            <a:off x="3887950" y="3387825"/>
            <a:ext cx="1833600" cy="6063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nvSpPr>
        <p:spPr>
          <a:xfrm>
            <a:off x="3981987" y="3424632"/>
            <a:ext cx="1603200" cy="5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Exo 2"/>
                <a:ea typeface="Exo 2"/>
                <a:cs typeface="Exo 2"/>
                <a:sym typeface="Exo 2"/>
              </a:rPr>
              <a:t>Ejecución de la idea</a:t>
            </a:r>
            <a:endParaRPr b="1">
              <a:solidFill>
                <a:schemeClr val="accent1"/>
              </a:solidFill>
              <a:latin typeface="Exo 2"/>
              <a:ea typeface="Exo 2"/>
              <a:cs typeface="Exo 2"/>
              <a:sym typeface="Exo 2"/>
            </a:endParaRPr>
          </a:p>
        </p:txBody>
      </p:sp>
      <p:sp>
        <p:nvSpPr>
          <p:cNvPr id="302" name="Google Shape;302;p35"/>
          <p:cNvSpPr txBox="1"/>
          <p:nvPr/>
        </p:nvSpPr>
        <p:spPr>
          <a:xfrm>
            <a:off x="6710950" y="883725"/>
            <a:ext cx="145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accent5"/>
                </a:solidFill>
                <a:latin typeface="Arial"/>
                <a:ea typeface="Arial"/>
                <a:cs typeface="Arial"/>
                <a:sym typeface="Arial"/>
              </a:rPr>
              <a:t>No </a:t>
            </a:r>
            <a:r>
              <a:rPr lang="en">
                <a:solidFill>
                  <a:schemeClr val="accent5"/>
                </a:solidFill>
              </a:rPr>
              <a:t>tiene valor</a:t>
            </a:r>
            <a:endParaRPr>
              <a:solidFill>
                <a:schemeClr val="accent5"/>
              </a:solidFill>
            </a:endParaRPr>
          </a:p>
        </p:txBody>
      </p:sp>
      <p:sp>
        <p:nvSpPr>
          <p:cNvPr id="303" name="Google Shape;303;p35"/>
          <p:cNvSpPr txBox="1"/>
          <p:nvPr/>
        </p:nvSpPr>
        <p:spPr>
          <a:xfrm>
            <a:off x="6710950" y="1455225"/>
            <a:ext cx="145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chemeClr val="accent5"/>
                </a:solidFill>
              </a:rPr>
              <a:t>No es factible</a:t>
            </a:r>
            <a:endParaRPr>
              <a:solidFill>
                <a:schemeClr val="accent5"/>
              </a:solidFill>
            </a:endParaRPr>
          </a:p>
        </p:txBody>
      </p:sp>
      <p:sp>
        <p:nvSpPr>
          <p:cNvPr id="304" name="Google Shape;304;p35"/>
          <p:cNvSpPr txBox="1"/>
          <p:nvPr/>
        </p:nvSpPr>
        <p:spPr>
          <a:xfrm>
            <a:off x="6710950" y="2026750"/>
            <a:ext cx="145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accent5"/>
                </a:solidFill>
                <a:latin typeface="Arial"/>
                <a:ea typeface="Arial"/>
                <a:cs typeface="Arial"/>
                <a:sym typeface="Arial"/>
              </a:rPr>
              <a:t>No </a:t>
            </a:r>
            <a:r>
              <a:rPr lang="en">
                <a:solidFill>
                  <a:schemeClr val="accent5"/>
                </a:solidFill>
              </a:rPr>
              <a:t>es usable</a:t>
            </a:r>
            <a:endParaRPr>
              <a:solidFill>
                <a:schemeClr val="accent5"/>
              </a:solidFill>
            </a:endParaRPr>
          </a:p>
        </p:txBody>
      </p:sp>
      <p:sp>
        <p:nvSpPr>
          <p:cNvPr id="305" name="Google Shape;305;p35"/>
          <p:cNvSpPr txBox="1"/>
          <p:nvPr/>
        </p:nvSpPr>
        <p:spPr>
          <a:xfrm>
            <a:off x="6710950" y="2598275"/>
            <a:ext cx="145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accent5"/>
                </a:solidFill>
                <a:latin typeface="Arial"/>
                <a:ea typeface="Arial"/>
                <a:cs typeface="Arial"/>
                <a:sym typeface="Arial"/>
              </a:rPr>
              <a:t>No </a:t>
            </a:r>
            <a:r>
              <a:rPr lang="en">
                <a:solidFill>
                  <a:schemeClr val="accent5"/>
                </a:solidFill>
              </a:rPr>
              <a:t>es viable</a:t>
            </a:r>
            <a:endParaRPr>
              <a:solidFill>
                <a:schemeClr val="accent5"/>
              </a:solidFill>
            </a:endParaRPr>
          </a:p>
        </p:txBody>
      </p:sp>
      <p:pic>
        <p:nvPicPr>
          <p:cNvPr id="306" name="Google Shape;306;p35"/>
          <p:cNvPicPr preferRelativeResize="0"/>
          <p:nvPr/>
        </p:nvPicPr>
        <p:blipFill>
          <a:blip r:embed="rId3">
            <a:alphaModFix/>
          </a:blip>
          <a:stretch>
            <a:fillRect/>
          </a:stretch>
        </p:blipFill>
        <p:spPr>
          <a:xfrm>
            <a:off x="5873950" y="3078575"/>
            <a:ext cx="2556300" cy="1363350"/>
          </a:xfrm>
          <a:prstGeom prst="rect">
            <a:avLst/>
          </a:prstGeom>
          <a:noFill/>
          <a:ln>
            <a:noFill/>
          </a:ln>
        </p:spPr>
      </p:pic>
      <p:pic>
        <p:nvPicPr>
          <p:cNvPr id="307" name="Google Shape;307;p35"/>
          <p:cNvPicPr preferRelativeResize="0"/>
          <p:nvPr/>
        </p:nvPicPr>
        <p:blipFill>
          <a:blip r:embed="rId4">
            <a:alphaModFix/>
          </a:blip>
          <a:stretch>
            <a:fillRect/>
          </a:stretch>
        </p:blipFill>
        <p:spPr>
          <a:xfrm>
            <a:off x="8393450" y="122825"/>
            <a:ext cx="683069" cy="333300"/>
          </a:xfrm>
          <a:prstGeom prst="rect">
            <a:avLst/>
          </a:prstGeom>
          <a:noFill/>
          <a:ln>
            <a:noFill/>
          </a:ln>
        </p:spPr>
      </p:pic>
      <p:grpSp>
        <p:nvGrpSpPr>
          <p:cNvPr id="308" name="Google Shape;308;p35"/>
          <p:cNvGrpSpPr/>
          <p:nvPr/>
        </p:nvGrpSpPr>
        <p:grpSpPr>
          <a:xfrm>
            <a:off x="6152778" y="717486"/>
            <a:ext cx="516219" cy="525943"/>
            <a:chOff x="-49375900" y="3550975"/>
            <a:chExt cx="256800" cy="300900"/>
          </a:xfrm>
        </p:grpSpPr>
        <p:sp>
          <p:nvSpPr>
            <p:cNvPr id="309" name="Google Shape;309;p3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5"/>
          <p:cNvGrpSpPr/>
          <p:nvPr/>
        </p:nvGrpSpPr>
        <p:grpSpPr>
          <a:xfrm>
            <a:off x="6185683" y="2503371"/>
            <a:ext cx="458875" cy="485623"/>
            <a:chOff x="-63679950" y="4093450"/>
            <a:chExt cx="320600" cy="317650"/>
          </a:xfrm>
        </p:grpSpPr>
        <p:sp>
          <p:nvSpPr>
            <p:cNvPr id="321" name="Google Shape;321;p3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5"/>
          <p:cNvGrpSpPr/>
          <p:nvPr/>
        </p:nvGrpSpPr>
        <p:grpSpPr>
          <a:xfrm>
            <a:off x="6187762" y="1358779"/>
            <a:ext cx="465542" cy="502230"/>
            <a:chOff x="-65144125" y="4094450"/>
            <a:chExt cx="311900" cy="317425"/>
          </a:xfrm>
        </p:grpSpPr>
        <p:sp>
          <p:nvSpPr>
            <p:cNvPr id="325" name="Google Shape;325;p3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5"/>
          <p:cNvGrpSpPr/>
          <p:nvPr/>
        </p:nvGrpSpPr>
        <p:grpSpPr>
          <a:xfrm>
            <a:off x="6230638" y="1943221"/>
            <a:ext cx="415622" cy="476958"/>
            <a:chOff x="-1951475" y="3597450"/>
            <a:chExt cx="295375" cy="291450"/>
          </a:xfrm>
        </p:grpSpPr>
        <p:sp>
          <p:nvSpPr>
            <p:cNvPr id="329" name="Google Shape;329;p3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5"/>
          <p:cNvSpPr/>
          <p:nvPr/>
        </p:nvSpPr>
        <p:spPr>
          <a:xfrm>
            <a:off x="5826975" y="736525"/>
            <a:ext cx="185400" cy="23286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